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52" r:id="rId4"/>
    <p:sldId id="309" r:id="rId5"/>
    <p:sldId id="316" r:id="rId6"/>
    <p:sldId id="357" r:id="rId7"/>
    <p:sldId id="358" r:id="rId8"/>
    <p:sldId id="359" r:id="rId9"/>
    <p:sldId id="307" r:id="rId10"/>
    <p:sldId id="361" r:id="rId11"/>
    <p:sldId id="320" r:id="rId12"/>
    <p:sldId id="362" r:id="rId13"/>
    <p:sldId id="363" r:id="rId14"/>
    <p:sldId id="364" r:id="rId15"/>
    <p:sldId id="371" r:id="rId16"/>
    <p:sldId id="365" r:id="rId17"/>
    <p:sldId id="366" r:id="rId18"/>
    <p:sldId id="367" r:id="rId19"/>
    <p:sldId id="368" r:id="rId20"/>
    <p:sldId id="369" r:id="rId21"/>
    <p:sldId id="370" r:id="rId22"/>
    <p:sldId id="346" r:id="rId23"/>
    <p:sldId id="372" r:id="rId24"/>
    <p:sldId id="3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77" y="182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sh 124" userId="e70f3787411ae0fb" providerId="LiveId" clId="{5F1C4770-C63C-4CA8-8B12-ACAA313E6E7C}"/>
    <pc:docChg chg="modSld">
      <pc:chgData name="Kailash 124" userId="e70f3787411ae0fb" providerId="LiveId" clId="{5F1C4770-C63C-4CA8-8B12-ACAA313E6E7C}" dt="2024-01-13T04:52:19.024" v="32" actId="20577"/>
      <pc:docMkLst>
        <pc:docMk/>
      </pc:docMkLst>
      <pc:sldChg chg="modSp mod">
        <pc:chgData name="Kailash 124" userId="e70f3787411ae0fb" providerId="LiveId" clId="{5F1C4770-C63C-4CA8-8B12-ACAA313E6E7C}" dt="2024-01-13T04:52:19.024" v="32" actId="20577"/>
        <pc:sldMkLst>
          <pc:docMk/>
          <pc:sldMk cId="98081446" sldId="352"/>
        </pc:sldMkLst>
        <pc:spChg chg="mod">
          <ac:chgData name="Kailash 124" userId="e70f3787411ae0fb" providerId="LiveId" clId="{5F1C4770-C63C-4CA8-8B12-ACAA313E6E7C}" dt="2024-01-13T04:52:19.024" v="32" actId="20577"/>
          <ac:spMkLst>
            <pc:docMk/>
            <pc:sldMk cId="98081446" sldId="352"/>
            <ac:spMk id="2" creationId="{435AD929-5E27-5D29-676D-E97AD95979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27396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dbutils.fs.mount(source=&#8217;wasbs://containername@storageaccountname.blob.core.windows.net&#8217;,mount_point=&#8217;/mnt/mountpointname&#8217;,extra_configs=%7b&#8216;fs.azure.account.key.storageaccountname.blog.core.windows.net&#8217;:&#8217;acces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kaggle.com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20ED3C-B139-472F-B371-6CE42D65C194}"/>
              </a:ext>
            </a:extLst>
          </p:cNvPr>
          <p:cNvSpPr txBox="1"/>
          <p:nvPr/>
        </p:nvSpPr>
        <p:spPr>
          <a:xfrm>
            <a:off x="17600" y="2860246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ookman Old Style"/>
              </a:rPr>
              <a:t>TIME SERIES ANALYSIS</a:t>
            </a:r>
            <a:endParaRPr lang="en-US" altLang="ko-KR">
              <a:solidFill>
                <a:schemeClr val="bg1"/>
              </a:solidFill>
              <a:latin typeface="Bookman Old Styl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AD929-5E27-5D29-676D-E97AD95979E0}"/>
              </a:ext>
            </a:extLst>
          </p:cNvPr>
          <p:cNvSpPr txBox="1"/>
          <p:nvPr/>
        </p:nvSpPr>
        <p:spPr>
          <a:xfrm>
            <a:off x="8352485" y="5395711"/>
            <a:ext cx="40917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ookman Old Style"/>
                <a:cs typeface="Arial"/>
              </a:rPr>
              <a:t>BY:</a:t>
            </a:r>
          </a:p>
          <a:p>
            <a:r>
              <a:rPr lang="en-US" sz="2400" dirty="0">
                <a:solidFill>
                  <a:schemeClr val="bg1"/>
                </a:solidFill>
                <a:latin typeface="Bookman Old Style"/>
                <a:cs typeface="Arial"/>
              </a:rPr>
              <a:t>  KAILASH S</a:t>
            </a:r>
          </a:p>
        </p:txBody>
      </p:sp>
    </p:spTree>
    <p:extLst>
      <p:ext uri="{BB962C8B-B14F-4D97-AF65-F5344CB8AC3E}">
        <p14:creationId xmlns:p14="http://schemas.microsoft.com/office/powerpoint/2010/main" val="980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91FFC-5D36-3FF2-E937-8C4E4357C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102916-B14F-2996-3F12-29AFADBC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CC3A556-A1CA-B45F-2411-2C45BD9DA206}"/>
              </a:ext>
            </a:extLst>
          </p:cNvPr>
          <p:cNvSpPr txBox="1">
            <a:spLocks/>
          </p:cNvSpPr>
          <p:nvPr/>
        </p:nvSpPr>
        <p:spPr>
          <a:xfrm>
            <a:off x="844012" y="464289"/>
            <a:ext cx="9795638" cy="12002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800" b="1" dirty="0">
                <a:latin typeface="+mj-lt"/>
                <a:ea typeface="+mj-ea"/>
                <a:cs typeface="+mj-cs"/>
              </a:rPr>
              <a:t>Upload a csv files in container</a:t>
            </a:r>
            <a:endParaRPr lang="en-US" sz="2800" b="1">
              <a:cs typeface="Arial"/>
            </a:endParaRP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br>
              <a:rPr lang="en-US" dirty="0"/>
            </a:br>
            <a:endParaRPr lang="en-US" sz="2800">
              <a:cs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8F150D2-B587-7EE6-649C-48EB388F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77813"/>
            <a:ext cx="5943600" cy="334327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FC5717-83AF-BEFA-EC59-5FD28D81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73" y="3431615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23380-FFB8-EF66-8A7F-21D19CBE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639502-BFBC-AACF-FF6D-852752C9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23C9EB3-6DBE-A2DD-8C1C-D05EA9412EE3}"/>
              </a:ext>
            </a:extLst>
          </p:cNvPr>
          <p:cNvSpPr txBox="1">
            <a:spLocks/>
          </p:cNvSpPr>
          <p:nvPr/>
        </p:nvSpPr>
        <p:spPr>
          <a:xfrm>
            <a:off x="886941" y="292571"/>
            <a:ext cx="9795638" cy="599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400" b="1" dirty="0">
                <a:latin typeface="Bookman Old Style"/>
                <a:ea typeface="+mj-ea"/>
                <a:cs typeface="+mj-cs"/>
              </a:rPr>
              <a:t>Create an azure data bricks </a:t>
            </a:r>
            <a:r>
              <a:rPr lang="en-US" sz="2400" b="1" dirty="0">
                <a:latin typeface="Bookman Old Style"/>
                <a:cs typeface="Arial"/>
              </a:rPr>
              <a:t>workspace and cluster</a:t>
            </a:r>
            <a:endParaRPr lang="en-US" sz="2400" dirty="0">
              <a:latin typeface="Bookman Old Style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255D01-48E5-DECC-4F9B-28290B777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56489"/>
            <a:ext cx="5943600" cy="33432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237E3-F6A4-AD8F-1FAC-595111AD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46123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E7934-1C07-B6FC-FFAF-F18B0FFE9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D2C1BDE-11EF-1D83-9C21-15F8BF2E3B83}"/>
              </a:ext>
            </a:extLst>
          </p:cNvPr>
          <p:cNvSpPr txBox="1">
            <a:spLocks/>
          </p:cNvSpPr>
          <p:nvPr/>
        </p:nvSpPr>
        <p:spPr>
          <a:xfrm>
            <a:off x="1164102" y="-851456"/>
            <a:ext cx="10152920" cy="1694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ea typeface="+mj-ea"/>
                <a:cs typeface="+mj-cs"/>
              </a:rPr>
              <a:t>Create a Notebook and mount the storage into data bricks</a:t>
            </a:r>
            <a:endParaRPr lang="en-US" sz="2800">
              <a:latin typeface="+mj-lt"/>
              <a:ea typeface="+mj-ea"/>
              <a:cs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ADEBF80-51CF-1E09-EF64-297268B5D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4" y="1023002"/>
            <a:ext cx="5017437" cy="28189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BAFB3A-08FD-26C5-CCF0-1C758BB8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4" y="4017341"/>
            <a:ext cx="5017437" cy="28404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D97754-44E7-BA30-2133-6C704D08C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306" y="4013470"/>
            <a:ext cx="5049634" cy="284041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04F9AB1-E925-557E-D0AB-CEA0068F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953" y="1008403"/>
            <a:ext cx="5038902" cy="28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658DF-42AE-9C9F-35AD-577A6D08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F02ED-1C78-6D84-E71F-C89FB1074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7" y="747340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000" b="1" dirty="0">
                <a:solidFill>
                  <a:srgbClr val="202124"/>
                </a:solidFill>
                <a:latin typeface="Bookman Old Style"/>
                <a:cs typeface="Arial"/>
              </a:rPr>
              <a:t>Syntax 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56A1E-FE0F-F95B-6B04-7CDF03C7A09C}"/>
              </a:ext>
            </a:extLst>
          </p:cNvPr>
          <p:cNvSpPr txBox="1"/>
          <p:nvPr/>
        </p:nvSpPr>
        <p:spPr>
          <a:xfrm>
            <a:off x="357640" y="1408153"/>
            <a:ext cx="11669426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ookman Old Style"/>
                <a:cs typeface="Arial"/>
              </a:rPr>
              <a:t>Syntax for mounting the storage into data bricks. </a:t>
            </a:r>
            <a:endParaRPr lang="en-US" sz="2000">
              <a:latin typeface="Bookman Old Styl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  <a:hlinkClick r:id="rId2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dbutils.fs.mount(source=’wasbs://containername@storageaccountname.blob.core.windows.net’,mount_point=’/mnt/mountpointname’,extra_configs={‘fs.azure.account.key.storageaccountname.blog.core.windows.net’:’access</a:t>
            </a:r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 key’})</a:t>
            </a:r>
            <a:endParaRPr lang="en-US" sz="2000">
              <a:latin typeface="Bookman Old Style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latin typeface="Bookman Old Style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ookman Old Style"/>
                <a:cs typeface="Arial"/>
              </a:rPr>
              <a:t>Syntax for knowing how many files are in storage account are,</a:t>
            </a:r>
            <a:endParaRPr lang="en-US" sz="2000">
              <a:latin typeface="Bookman Old Style"/>
              <a:cs typeface="Arial"/>
            </a:endParaRPr>
          </a:p>
          <a:p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dbutils.fs.ls(‘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  <a:cs typeface="Arial"/>
              </a:rPr>
              <a:t>mountpointname</a:t>
            </a:r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’)</a:t>
            </a:r>
            <a:endParaRPr lang="en-US" sz="2000" dirty="0">
              <a:latin typeface="Bookman Old Style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Bookman Old Style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ookman Old Style"/>
                <a:cs typeface="Arial"/>
              </a:rPr>
              <a:t>Syntax for reading a csv file: </a:t>
            </a:r>
            <a:endParaRPr lang="en-US" sz="2000">
              <a:latin typeface="Bookman Old Style"/>
              <a:cs typeface="Arial"/>
            </a:endParaRPr>
          </a:p>
          <a:p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 df.spark.read.csv(‘path/to/file/’,header=True, 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  <a:cs typeface="Arial"/>
              </a:rPr>
              <a:t>Inferschema</a:t>
            </a:r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=true)</a:t>
            </a:r>
            <a:endParaRPr lang="en-US" sz="2000" dirty="0">
              <a:latin typeface="Bookman Old Style"/>
              <a:cs typeface="Arial"/>
            </a:endParaRPr>
          </a:p>
          <a:p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display(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  <a:cs typeface="Arial"/>
              </a:rPr>
              <a:t>df</a:t>
            </a:r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)</a:t>
            </a:r>
            <a:endParaRPr lang="en-US" sz="2000" dirty="0">
              <a:latin typeface="Bookman Old Styl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ookman Old Style"/>
                <a:cs typeface="Arial"/>
              </a:rPr>
              <a:t>Syntax for creating a temporary view:</a:t>
            </a:r>
            <a:endParaRPr lang="en-US" sz="2000">
              <a:latin typeface="Bookman Old Style"/>
              <a:cs typeface="Arial"/>
            </a:endParaRPr>
          </a:p>
          <a:p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  <a:cs typeface="Arial"/>
              </a:rPr>
              <a:t>df.createOrReplaceTempView</a:t>
            </a:r>
            <a:r>
              <a:rPr lang="en-US" sz="2000" dirty="0">
                <a:solidFill>
                  <a:srgbClr val="000000"/>
                </a:solidFill>
                <a:latin typeface="Bookman Old Style"/>
                <a:cs typeface="Arial"/>
              </a:rPr>
              <a:t>(“name”)</a:t>
            </a:r>
            <a:endParaRPr lang="en-US" sz="2000">
              <a:latin typeface="Bookman Old Style"/>
              <a:cs typeface="Arial"/>
            </a:endParaRPr>
          </a:p>
          <a:p>
            <a:br>
              <a:rPr lang="en-US" dirty="0"/>
            </a:br>
            <a:endParaRPr lang="en-US" sz="3600">
              <a:latin typeface="Bookman Old Style"/>
              <a:cs typeface="Arial"/>
            </a:endParaRPr>
          </a:p>
        </p:txBody>
      </p:sp>
      <p:grpSp>
        <p:nvGrpSpPr>
          <p:cNvPr id="11" name="그룹 86">
            <a:extLst>
              <a:ext uri="{FF2B5EF4-FFF2-40B4-BE49-F238E27FC236}">
                <a16:creationId xmlns:a16="http://schemas.microsoft.com/office/drawing/2014/main" id="{1B6B310B-7343-CF48-3A34-DCAD0DD332E3}"/>
              </a:ext>
            </a:extLst>
          </p:cNvPr>
          <p:cNvGrpSpPr/>
          <p:nvPr/>
        </p:nvGrpSpPr>
        <p:grpSpPr>
          <a:xfrm>
            <a:off x="8366529" y="4396560"/>
            <a:ext cx="3211487" cy="2232613"/>
            <a:chOff x="5328029" y="4574338"/>
            <a:chExt cx="1958195" cy="1471592"/>
          </a:xfrm>
        </p:grpSpPr>
        <p:sp>
          <p:nvSpPr>
            <p:cNvPr id="4" name="Freeform: Shape 175">
              <a:extLst>
                <a:ext uri="{FF2B5EF4-FFF2-40B4-BE49-F238E27FC236}">
                  <a16:creationId xmlns:a16="http://schemas.microsoft.com/office/drawing/2014/main" id="{14FC524E-331A-BBE6-E68B-2E708594EB8B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자유형: 도형 88">
              <a:extLst>
                <a:ext uri="{FF2B5EF4-FFF2-40B4-BE49-F238E27FC236}">
                  <a16:creationId xmlns:a16="http://schemas.microsoft.com/office/drawing/2014/main" id="{0C496D9A-C8EC-4D03-B27B-F40717D2861A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178">
              <a:extLst>
                <a:ext uri="{FF2B5EF4-FFF2-40B4-BE49-F238E27FC236}">
                  <a16:creationId xmlns:a16="http://schemas.microsoft.com/office/drawing/2014/main" id="{AFBCF826-C09B-5E8B-98B3-135988E6C9B6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87">
              <a:extLst>
                <a:ext uri="{FF2B5EF4-FFF2-40B4-BE49-F238E27FC236}">
                  <a16:creationId xmlns:a16="http://schemas.microsoft.com/office/drawing/2014/main" id="{BE441EAB-6BD2-5F04-CC83-DEED3312BD7E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88">
              <a:extLst>
                <a:ext uri="{FF2B5EF4-FFF2-40B4-BE49-F238E27FC236}">
                  <a16:creationId xmlns:a16="http://schemas.microsoft.com/office/drawing/2014/main" id="{969D78C2-2CF3-ECBA-7C61-C9A17DB6FDEC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92">
              <a:extLst>
                <a:ext uri="{FF2B5EF4-FFF2-40B4-BE49-F238E27FC236}">
                  <a16:creationId xmlns:a16="http://schemas.microsoft.com/office/drawing/2014/main" id="{D2EDDFFE-C882-5AFC-FE1A-3AC3353367C3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98">
              <a:extLst>
                <a:ext uri="{FF2B5EF4-FFF2-40B4-BE49-F238E27FC236}">
                  <a16:creationId xmlns:a16="http://schemas.microsoft.com/office/drawing/2014/main" id="{69BCA9EE-C7AB-A220-0BF5-4E609143EF60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7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B7C28-1535-DD68-1D57-87474635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4DD60C-5739-763C-C2D8-D0E84C236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5E77EB2-5156-379E-0BC0-20B8B137E2D3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Finding Trends 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97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70038-35AA-6A5E-8505-FBBD43B2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CFBA1D-E4A7-175E-845B-C581E0F6D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0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9A599A-556B-099C-6964-502A4560C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44" b="-1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B4DFE0-451A-B7CC-259F-B046AFEEA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549" b="-1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83E9D28-B79E-750B-CAD0-4799D04B3320}"/>
              </a:ext>
            </a:extLst>
          </p:cNvPr>
          <p:cNvSpPr txBox="1">
            <a:spLocks/>
          </p:cNvSpPr>
          <p:nvPr/>
        </p:nvSpPr>
        <p:spPr>
          <a:xfrm>
            <a:off x="438912" y="1508760"/>
            <a:ext cx="3429000" cy="2898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 of Trends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2C783DD-B568-CD76-D916-B0A68EA8C8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" r="27760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02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6E94F-E5B5-3028-BE18-F4049DA15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843C2F4-C329-2567-9794-0B7D7ED3C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7D4096D-B5C6-246A-8EAE-E4208E5C9138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Finding Seasonality 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74878E-5382-0880-FAF2-50C25A2C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E6086E4-4B61-6F3B-3702-7D873ED3B72A}"/>
              </a:ext>
            </a:extLst>
          </p:cNvPr>
          <p:cNvSpPr txBox="1">
            <a:spLocks/>
          </p:cNvSpPr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1" kern="1200" dirty="0">
                <a:latin typeface="+mj-lt"/>
                <a:ea typeface="+mj-ea"/>
                <a:cs typeface="+mj-cs"/>
              </a:rPr>
              <a:t>Visualization </a:t>
            </a:r>
            <a:endParaRPr lang="en-US" sz="2400" kern="1200">
              <a:latin typeface="+mj-lt"/>
              <a:ea typeface="+mj-ea"/>
              <a:cs typeface="Arial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b="1" kern="1200" dirty="0">
                <a:latin typeface="+mj-lt"/>
                <a:ea typeface="+mj-ea"/>
                <a:cs typeface="+mj-cs"/>
              </a:rPr>
              <a:t>of Seasonality</a:t>
            </a:r>
            <a:endParaRPr lang="en-US" sz="2400" kern="1200">
              <a:latin typeface="+mj-lt"/>
              <a:ea typeface="+mj-ea"/>
              <a:cs typeface="Arial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2400" b="1" kern="1200" dirty="0">
              <a:latin typeface="+mj-lt"/>
              <a:ea typeface="+mj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836291-660F-D717-6300-EDE23E627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49" b="1"/>
          <a:stretch/>
        </p:blipFill>
        <p:spPr>
          <a:xfrm>
            <a:off x="4043045" y="3595287"/>
            <a:ext cx="3721608" cy="25420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ED55AF5-1C2C-C556-A7B8-5307F5F4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02" b="1"/>
          <a:stretch/>
        </p:blipFill>
        <p:spPr>
          <a:xfrm>
            <a:off x="7944564" y="3595287"/>
            <a:ext cx="3719192" cy="25420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5048F0-FC91-DB34-2F9C-C5A39E674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4" r="6365" b="1"/>
          <a:stretch/>
        </p:blipFill>
        <p:spPr>
          <a:xfrm>
            <a:off x="4043045" y="892554"/>
            <a:ext cx="3721608" cy="254203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F6BE8D-F7F9-0F89-0A1C-7A903F1AB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02" b="1"/>
          <a:stretch/>
        </p:blipFill>
        <p:spPr>
          <a:xfrm>
            <a:off x="7949990" y="892553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CB532-0626-FF6E-DD19-E44341495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900F2E-79FC-EB45-D09E-594FED912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CC2FADB-8255-31AB-ABE6-004EFF1F9554}"/>
              </a:ext>
            </a:extLst>
          </p:cNvPr>
          <p:cNvSpPr txBox="1">
            <a:spLocks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Finding Anomaly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70C1A-7BBE-8591-9FB2-10520A1D6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531963-0F62-C0B2-4547-FB34D4CA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" r="-2" b="-2"/>
          <a:stretch/>
        </p:blipFill>
        <p:spPr>
          <a:xfrm>
            <a:off x="-1" y="10"/>
            <a:ext cx="8153387" cy="45719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B280EE9-9DDD-E4BA-379E-1D7360954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302"/>
            <a:ext cx="8153386" cy="4572000"/>
          </a:xfrm>
          <a:prstGeom prst="rect">
            <a:avLst/>
          </a:prstGeom>
          <a:solidFill>
            <a:srgbClr val="0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DCACC2-047A-C787-5ACF-059D83E70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" b="-4"/>
          <a:stretch/>
        </p:blipFill>
        <p:spPr>
          <a:xfrm>
            <a:off x="8153399" y="10"/>
            <a:ext cx="4038601" cy="229014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7043D7-EA6A-79CC-F6CE-8DB6F88EF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9" b="4"/>
          <a:stretch/>
        </p:blipFill>
        <p:spPr>
          <a:xfrm>
            <a:off x="8153399" y="2290151"/>
            <a:ext cx="4038601" cy="22818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93C43CE-FFC5-05CE-2A1A-D63B0F51C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0" b="-3"/>
          <a:stretch/>
        </p:blipFill>
        <p:spPr>
          <a:xfrm>
            <a:off x="8153393" y="4567851"/>
            <a:ext cx="4038601" cy="2298452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336C278-5DEA-E52D-122B-E9141D9EF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228" y="4580302"/>
            <a:ext cx="8157613" cy="2286001"/>
          </a:xfrm>
          <a:prstGeom prst="rect">
            <a:avLst/>
          </a:prstGeom>
          <a:ln>
            <a:noFill/>
          </a:ln>
          <a:effectLst>
            <a:outerShdw blurRad="393700" dist="101600" sx="97000" sy="97000" algn="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B1B95-2E4F-3F34-466B-92D7387844A3}"/>
              </a:ext>
            </a:extLst>
          </p:cNvPr>
          <p:cNvSpPr txBox="1"/>
          <p:nvPr/>
        </p:nvSpPr>
        <p:spPr>
          <a:xfrm>
            <a:off x="672353" y="5070661"/>
            <a:ext cx="66226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Bookman Old Style"/>
                <a:cs typeface="Arial"/>
              </a:rPr>
              <a:t>Visualization Of Anomaly</a:t>
            </a:r>
            <a:endParaRPr lang="en-US" sz="3200" b="1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4104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800" b="1" dirty="0">
                <a:latin typeface="Bookman Old Style"/>
                <a:cs typeface="Arial"/>
              </a:rPr>
              <a:t>CONTENTS</a:t>
            </a:r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7D8C8EF7-C7FB-4DA7-965F-568F0857F81E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42">
              <a:extLst>
                <a:ext uri="{FF2B5EF4-FFF2-40B4-BE49-F238E27FC236}">
                  <a16:creationId xmlns:a16="http://schemas.microsoft.com/office/drawing/2014/main" id="{D0BC1FE5-86D0-4EB0-89C1-AE8F52E98318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6">
              <a:extLst>
                <a:ext uri="{FF2B5EF4-FFF2-40B4-BE49-F238E27FC236}">
                  <a16:creationId xmlns:a16="http://schemas.microsoft.com/office/drawing/2014/main" id="{9C37CDC7-C0A2-4E78-A2C1-F6741FA75BEF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47">
              <a:extLst>
                <a:ext uri="{FF2B5EF4-FFF2-40B4-BE49-F238E27FC236}">
                  <a16:creationId xmlns:a16="http://schemas.microsoft.com/office/drawing/2014/main" id="{0771A8B5-F67B-4E73-81DB-D81B17D26036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50">
                <a:extLst>
                  <a:ext uri="{FF2B5EF4-FFF2-40B4-BE49-F238E27FC236}">
                    <a16:creationId xmlns:a16="http://schemas.microsoft.com/office/drawing/2014/main" id="{6A98349F-8B32-40AA-A56C-6BA40AD4DA85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51">
                <a:extLst>
                  <a:ext uri="{FF2B5EF4-FFF2-40B4-BE49-F238E27FC236}">
                    <a16:creationId xmlns:a16="http://schemas.microsoft.com/office/drawing/2014/main" id="{C41917A2-9115-4045-83EA-1AE3BB81B247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48">
              <a:extLst>
                <a:ext uri="{FF2B5EF4-FFF2-40B4-BE49-F238E27FC236}">
                  <a16:creationId xmlns:a16="http://schemas.microsoft.com/office/drawing/2014/main" id="{CCABC0CA-09C5-4852-AE03-4060BD13BF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49">
              <a:extLst>
                <a:ext uri="{FF2B5EF4-FFF2-40B4-BE49-F238E27FC236}">
                  <a16:creationId xmlns:a16="http://schemas.microsoft.com/office/drawing/2014/main" id="{D92BD616-BE18-4303-BF0E-761795299F2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49190E-DE13-43E6-A35F-793C7C67D41F}"/>
              </a:ext>
            </a:extLst>
          </p:cNvPr>
          <p:cNvSpPr txBox="1"/>
          <p:nvPr/>
        </p:nvSpPr>
        <p:spPr>
          <a:xfrm>
            <a:off x="7981218" y="1772819"/>
            <a:ext cx="2827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cs typeface="Arial"/>
              </a:rPr>
              <a:t>EXCEUTION OVERVIEW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84C0D-6FD5-4DA6-87EA-332BCE60EE73}"/>
              </a:ext>
            </a:extLst>
          </p:cNvPr>
          <p:cNvSpPr txBox="1"/>
          <p:nvPr/>
        </p:nvSpPr>
        <p:spPr>
          <a:xfrm>
            <a:off x="8578643" y="3284987"/>
            <a:ext cx="2827389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solidFill>
                  <a:srgbClr val="202124"/>
                </a:solidFill>
                <a:ea typeface="+mn-lt"/>
                <a:cs typeface="+mn-lt"/>
              </a:rPr>
              <a:t>IMPLEMENTATION</a:t>
            </a:r>
            <a:endParaRPr lang="en-US" b="1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6B431-0DEE-4907-8118-00B91DD2EA73}"/>
              </a:ext>
            </a:extLst>
          </p:cNvPr>
          <p:cNvSpPr txBox="1"/>
          <p:nvPr/>
        </p:nvSpPr>
        <p:spPr>
          <a:xfrm>
            <a:off x="8197242" y="5127031"/>
            <a:ext cx="282738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cs typeface="Arial"/>
              </a:rPr>
              <a:t>CONCLUSION</a:t>
            </a:r>
            <a:endParaRPr lang="en-US" dirty="0"/>
          </a:p>
          <a:p>
            <a:br>
              <a:rPr lang="en-US" dirty="0"/>
            </a:b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618BF-6F7C-4B02-8D0C-1A3B00A10E79}"/>
              </a:ext>
            </a:extLst>
          </p:cNvPr>
          <p:cNvSpPr txBox="1"/>
          <p:nvPr/>
        </p:nvSpPr>
        <p:spPr>
          <a:xfrm>
            <a:off x="1492844" y="1749944"/>
            <a:ext cx="27049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cs typeface="Arial"/>
              </a:rPr>
              <a:t>TOOLS USED</a:t>
            </a:r>
            <a:endParaRPr lang="en-US" altLang="ko-KR"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1E910-8952-4D9F-AC4C-3251A7351EF4}"/>
              </a:ext>
            </a:extLst>
          </p:cNvPr>
          <p:cNvSpPr txBox="1"/>
          <p:nvPr/>
        </p:nvSpPr>
        <p:spPr>
          <a:xfrm>
            <a:off x="5255" y="3284987"/>
            <a:ext cx="352059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cs typeface="Arial"/>
              </a:rPr>
              <a:t>ARCHITECTURE DIAGRAM</a:t>
            </a:r>
            <a:endParaRPr lang="en-US">
              <a:cs typeface="Arial"/>
            </a:endParaRPr>
          </a:p>
          <a:p>
            <a:pPr algn="r"/>
            <a:br>
              <a:rPr lang="en-US" dirty="0"/>
            </a:br>
            <a:endParaRPr lang="en-US" altLang="ko-KR" sz="3200"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4A7B14-2A57-4AD0-BFE1-5A97EE1C91B9}"/>
              </a:ext>
            </a:extLst>
          </p:cNvPr>
          <p:cNvSpPr txBox="1"/>
          <p:nvPr/>
        </p:nvSpPr>
        <p:spPr>
          <a:xfrm>
            <a:off x="1264596" y="5127031"/>
            <a:ext cx="2716788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cs typeface="Arial"/>
              </a:rPr>
              <a:t>PROJECT OVERVIEW</a:t>
            </a:r>
            <a:endParaRPr lang="en-US">
              <a:cs typeface="Arial"/>
            </a:endParaRPr>
          </a:p>
          <a:p>
            <a:pPr algn="r"/>
            <a:br>
              <a:rPr lang="en-US" dirty="0"/>
            </a:br>
            <a:endParaRPr lang="en-US" altLang="ko-KR" sz="3200"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7278F2-733A-479E-82AD-B1AF7036756E}"/>
              </a:ext>
            </a:extLst>
          </p:cNvPr>
          <p:cNvSpPr txBox="1"/>
          <p:nvPr/>
        </p:nvSpPr>
        <p:spPr>
          <a:xfrm>
            <a:off x="5044456" y="4309100"/>
            <a:ext cx="2082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TIME-SERIES ANALYSIS</a:t>
            </a:r>
          </a:p>
        </p:txBody>
      </p:sp>
      <p:sp>
        <p:nvSpPr>
          <p:cNvPr id="33" name="Freeform 98">
            <a:extLst>
              <a:ext uri="{FF2B5EF4-FFF2-40B4-BE49-F238E27FC236}">
                <a16:creationId xmlns:a16="http://schemas.microsoft.com/office/drawing/2014/main" id="{27AD12E0-374C-45A4-9231-C2ECF7DCF1D0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9EF19E49-DF9F-4137-A24C-D08FEC3D672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100">
            <a:extLst>
              <a:ext uri="{FF2B5EF4-FFF2-40B4-BE49-F238E27FC236}">
                <a16:creationId xmlns:a16="http://schemas.microsoft.com/office/drawing/2014/main" id="{CA0FCBB2-940E-4DEB-8569-2EE3719FB0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97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FC2202E7-2527-4021-AF3D-D8273B690FA2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40">
            <a:extLst>
              <a:ext uri="{FF2B5EF4-FFF2-40B4-BE49-F238E27FC236}">
                <a16:creationId xmlns:a16="http://schemas.microsoft.com/office/drawing/2014/main" id="{0C9FB8A4-FAA7-4AA0-835D-7E8C01442B1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15122" y="3411551"/>
            <a:ext cx="636119" cy="349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AE2D3AD5-687D-4017-9D8B-76FA304A50B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98121FB6-FF74-404B-8D83-5BADD935C02C}"/>
              </a:ext>
            </a:extLst>
          </p:cNvPr>
          <p:cNvGrpSpPr/>
          <p:nvPr/>
        </p:nvGrpSpPr>
        <p:grpSpPr>
          <a:xfrm>
            <a:off x="5187124" y="2895242"/>
            <a:ext cx="1817752" cy="1297830"/>
            <a:chOff x="4477067" y="3209349"/>
            <a:chExt cx="1130986" cy="807495"/>
          </a:xfrm>
        </p:grpSpPr>
        <p:grpSp>
          <p:nvGrpSpPr>
            <p:cNvPr id="50" name="Group 40">
              <a:extLst>
                <a:ext uri="{FF2B5EF4-FFF2-40B4-BE49-F238E27FC236}">
                  <a16:creationId xmlns:a16="http://schemas.microsoft.com/office/drawing/2014/main" id="{43C9224F-909B-412F-B23D-F25EC81CD6D3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24">
                <a:extLst>
                  <a:ext uri="{FF2B5EF4-FFF2-40B4-BE49-F238E27FC236}">
                    <a16:creationId xmlns:a16="http://schemas.microsoft.com/office/drawing/2014/main" id="{CA9F2D29-9A57-4FAA-8349-201524537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31">
                <a:extLst>
                  <a:ext uri="{FF2B5EF4-FFF2-40B4-BE49-F238E27FC236}">
                    <a16:creationId xmlns:a16="http://schemas.microsoft.com/office/drawing/2014/main" id="{06858468-F758-420B-AFCB-57F821D0E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38">
              <a:extLst>
                <a:ext uri="{FF2B5EF4-FFF2-40B4-BE49-F238E27FC236}">
                  <a16:creationId xmlns:a16="http://schemas.microsoft.com/office/drawing/2014/main" id="{CF89130A-6ADF-4A81-9688-F9F21581D3FE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41">
              <a:extLst>
                <a:ext uri="{FF2B5EF4-FFF2-40B4-BE49-F238E27FC236}">
                  <a16:creationId xmlns:a16="http://schemas.microsoft.com/office/drawing/2014/main" id="{2FDA4A72-2F0D-4633-B1EA-C3FEDC507D79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42">
                <a:extLst>
                  <a:ext uri="{FF2B5EF4-FFF2-40B4-BE49-F238E27FC236}">
                    <a16:creationId xmlns:a16="http://schemas.microsoft.com/office/drawing/2014/main" id="{6DF5D3BF-07BB-4576-BBE0-D9E4F8A0E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43">
                <a:extLst>
                  <a:ext uri="{FF2B5EF4-FFF2-40B4-BE49-F238E27FC236}">
                    <a16:creationId xmlns:a16="http://schemas.microsoft.com/office/drawing/2014/main" id="{D89C6436-2B9D-43B9-9175-CF620E68B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accent3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2A0BFA2-6B4C-4B5F-9D54-C0CE24B9F5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209349"/>
              <a:ext cx="913718" cy="492296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283776" y="355407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ookman Old Style"/>
                <a:cs typeface="Arial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419F-4BD9-6BF5-43DA-D509A3427088}"/>
              </a:ext>
            </a:extLst>
          </p:cNvPr>
          <p:cNvSpPr txBox="1"/>
          <p:nvPr/>
        </p:nvSpPr>
        <p:spPr>
          <a:xfrm>
            <a:off x="1792941" y="2045073"/>
            <a:ext cx="940453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okman Old Style"/>
                <a:cs typeface="Arial"/>
              </a:rPr>
              <a:t>The project will demonstrate the effective use of Py Spark SQL on Azure Databricks to perform comprehensive time series analysis on time-stamped data, uncovering valuable insights for trends, seasonality, and anomalies.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4118-65DC-97FF-DB2A-E175F1154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474F2-71D2-B25B-E288-6C3D84557402}"/>
              </a:ext>
            </a:extLst>
          </p:cNvPr>
          <p:cNvSpPr txBox="1"/>
          <p:nvPr/>
        </p:nvSpPr>
        <p:spPr>
          <a:xfrm>
            <a:off x="-171717" y="2523976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Bookman Old Style"/>
                <a:cs typeface="Arial"/>
              </a:rPr>
              <a:t>ANY QUERIES?</a:t>
            </a:r>
          </a:p>
        </p:txBody>
      </p:sp>
    </p:spTree>
    <p:extLst>
      <p:ext uri="{BB962C8B-B14F-4D97-AF65-F5344CB8AC3E}">
        <p14:creationId xmlns:p14="http://schemas.microsoft.com/office/powerpoint/2010/main" val="19372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F1B77-A649-9FDF-8F54-158A8613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8D427-F15A-0812-6E9E-CAA34ECD90F0}"/>
              </a:ext>
            </a:extLst>
          </p:cNvPr>
          <p:cNvSpPr txBox="1"/>
          <p:nvPr/>
        </p:nvSpPr>
        <p:spPr>
          <a:xfrm>
            <a:off x="-171717" y="2523976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Bookman Old Style"/>
                <a:cs typeface="Arial"/>
              </a:rPr>
              <a:t>THANK YOU</a:t>
            </a:r>
            <a:endParaRPr lang="ko-KR" altLang="en-US" sz="6000">
              <a:solidFill>
                <a:schemeClr val="bg1"/>
              </a:solidFill>
              <a:latin typeface="Bookman Old Styl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672856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cs typeface="Arial"/>
              </a:rPr>
              <a:t>PROJECT OVERVIEW</a:t>
            </a:r>
            <a:endParaRPr lang="en-US" dirty="0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2980D1E0-5FBC-4794-9DC8-99BE493347D7}"/>
              </a:ext>
            </a:extLst>
          </p:cNvPr>
          <p:cNvGrpSpPr/>
          <p:nvPr/>
        </p:nvGrpSpPr>
        <p:grpSpPr>
          <a:xfrm>
            <a:off x="832450" y="1327492"/>
            <a:ext cx="9952745" cy="897880"/>
            <a:chOff x="6565695" y="2053509"/>
            <a:chExt cx="5215724" cy="8978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6FFF6-22FE-4A1C-AEC0-44DD3E8C9185}"/>
                </a:ext>
              </a:extLst>
            </p:cNvPr>
            <p:cNvSpPr txBox="1"/>
            <p:nvPr/>
          </p:nvSpPr>
          <p:spPr>
            <a:xfrm>
              <a:off x="6565695" y="2305058"/>
              <a:ext cx="521572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Implement time series analysis using Py Spark SQL on Azure Databricks. Process and analyze time-stamped data for trends, seasonality, and anomalies. </a:t>
              </a:r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B781F-0B7F-4D72-A8AD-EB7AE7AE912E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Project Statement: 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65A19F9-ED8D-4CD1-8B38-AB01B6A46D44}"/>
              </a:ext>
            </a:extLst>
          </p:cNvPr>
          <p:cNvGrpSpPr/>
          <p:nvPr/>
        </p:nvGrpSpPr>
        <p:grpSpPr>
          <a:xfrm>
            <a:off x="837620" y="2601739"/>
            <a:ext cx="10092264" cy="1728877"/>
            <a:chOff x="6565695" y="2053509"/>
            <a:chExt cx="5065184" cy="17288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99771-54F6-4E4F-AE91-11A1E3859076}"/>
                </a:ext>
              </a:extLst>
            </p:cNvPr>
            <p:cNvSpPr txBox="1"/>
            <p:nvPr/>
          </p:nvSpPr>
          <p:spPr>
            <a:xfrm>
              <a:off x="6565695" y="2305058"/>
              <a:ext cx="5065184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This project aims to leverage PySparkSQL on Azure Databricks to conduct time series analysis on time-stamped data. </a:t>
              </a:r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The objective is to identify trends, seasonality, and anomalies within the dataset. </a:t>
              </a:r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Arial Unicode MS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By utilizing the power of Py Spark and the scalability of Azure Databricks, we can efficiently process large volumes of time series data for meaningful insights.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5B099-32D9-47DA-8BE9-B9086BB08D8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Project Overview: 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AB0806-B526-572B-DFA2-F10F104C83E1}"/>
              </a:ext>
            </a:extLst>
          </p:cNvPr>
          <p:cNvSpPr txBox="1"/>
          <p:nvPr/>
        </p:nvSpPr>
        <p:spPr>
          <a:xfrm>
            <a:off x="995429" y="4918120"/>
            <a:ext cx="87334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Azure Subscription 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 Sources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Azure Storage account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Azure Databricks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Familiarity with time series analysis concepts.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6A433-017A-5066-683A-2CBE981CD460}"/>
              </a:ext>
            </a:extLst>
          </p:cNvPr>
          <p:cNvSpPr txBox="1"/>
          <p:nvPr/>
        </p:nvSpPr>
        <p:spPr>
          <a:xfrm>
            <a:off x="898837" y="4574683"/>
            <a:ext cx="3345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baseline="0" dirty="0">
                <a:solidFill>
                  <a:srgbClr val="404040"/>
                </a:solidFill>
                <a:latin typeface="Arial"/>
              </a:rPr>
              <a:t>Project Requirements: </a:t>
            </a:r>
            <a:r>
              <a:rPr lang="en-US" dirty="0">
                <a:solidFill>
                  <a:srgbClr val="404040"/>
                </a:solidFill>
                <a:latin typeface="Arial"/>
                <a:ea typeface="Arial"/>
                <a:cs typeface="Arial"/>
              </a:rPr>
              <a:t>​</a:t>
            </a:r>
            <a:endParaRPr lang="en-US" dirty="0">
              <a:cs typeface="Arial"/>
            </a:endParaRPr>
          </a:p>
        </p:txBody>
      </p:sp>
      <p:grpSp>
        <p:nvGrpSpPr>
          <p:cNvPr id="52" name="그룹 86">
            <a:extLst>
              <a:ext uri="{FF2B5EF4-FFF2-40B4-BE49-F238E27FC236}">
                <a16:creationId xmlns:a16="http://schemas.microsoft.com/office/drawing/2014/main" id="{C64FDEDB-25C9-0E4C-76B5-3A522DEAEAB7}"/>
              </a:ext>
            </a:extLst>
          </p:cNvPr>
          <p:cNvGrpSpPr/>
          <p:nvPr/>
        </p:nvGrpSpPr>
        <p:grpSpPr>
          <a:xfrm>
            <a:off x="8366528" y="4396560"/>
            <a:ext cx="3211487" cy="2232613"/>
            <a:chOff x="5328029" y="4574338"/>
            <a:chExt cx="1958195" cy="1471592"/>
          </a:xfrm>
        </p:grpSpPr>
        <p:sp>
          <p:nvSpPr>
            <p:cNvPr id="45" name="Freeform: Shape 175">
              <a:extLst>
                <a:ext uri="{FF2B5EF4-FFF2-40B4-BE49-F238E27FC236}">
                  <a16:creationId xmlns:a16="http://schemas.microsoft.com/office/drawing/2014/main" id="{25E20C86-4A8E-AAC3-62C4-AAABB6957DB4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자유형: 도형 88">
              <a:extLst>
                <a:ext uri="{FF2B5EF4-FFF2-40B4-BE49-F238E27FC236}">
                  <a16:creationId xmlns:a16="http://schemas.microsoft.com/office/drawing/2014/main" id="{2BBB6243-790B-B8EB-F12C-B00BACEDA045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178">
              <a:extLst>
                <a:ext uri="{FF2B5EF4-FFF2-40B4-BE49-F238E27FC236}">
                  <a16:creationId xmlns:a16="http://schemas.microsoft.com/office/drawing/2014/main" id="{590DFEFF-445D-795C-014C-1AA1A9941245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87">
              <a:extLst>
                <a:ext uri="{FF2B5EF4-FFF2-40B4-BE49-F238E27FC236}">
                  <a16:creationId xmlns:a16="http://schemas.microsoft.com/office/drawing/2014/main" id="{20C98C33-7E5D-C84F-E23D-70AC04954E43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88">
              <a:extLst>
                <a:ext uri="{FF2B5EF4-FFF2-40B4-BE49-F238E27FC236}">
                  <a16:creationId xmlns:a16="http://schemas.microsoft.com/office/drawing/2014/main" id="{4069BA9A-3467-FC6B-7B58-E1D5D682D2C5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92">
              <a:extLst>
                <a:ext uri="{FF2B5EF4-FFF2-40B4-BE49-F238E27FC236}">
                  <a16:creationId xmlns:a16="http://schemas.microsoft.com/office/drawing/2014/main" id="{8D0043D3-4998-D449-AA18-EF3A4ED6B89E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98">
              <a:extLst>
                <a:ext uri="{FF2B5EF4-FFF2-40B4-BE49-F238E27FC236}">
                  <a16:creationId xmlns:a16="http://schemas.microsoft.com/office/drawing/2014/main" id="{D3CDDB69-A997-F96C-D160-505C710B5D61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31C1C-4835-DDC5-A71B-AE3EED4FC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769328-A7EE-EE1D-8485-28303C839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cs typeface="Arial"/>
              </a:rPr>
              <a:t>PROJECT OVERVIEW</a:t>
            </a:r>
            <a:endParaRPr lang="en-US" dirty="0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A5E7327C-5BC8-4BCF-4C44-E1B56323D4A2}"/>
              </a:ext>
            </a:extLst>
          </p:cNvPr>
          <p:cNvGrpSpPr/>
          <p:nvPr/>
        </p:nvGrpSpPr>
        <p:grpSpPr>
          <a:xfrm>
            <a:off x="649998" y="1273830"/>
            <a:ext cx="10575223" cy="897880"/>
            <a:chOff x="6565695" y="2053509"/>
            <a:chExt cx="5541933" cy="8978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375D1A-528B-942E-9084-625EE4DCAD70}"/>
                </a:ext>
              </a:extLst>
            </p:cNvPr>
            <p:cNvSpPr txBox="1"/>
            <p:nvPr/>
          </p:nvSpPr>
          <p:spPr>
            <a:xfrm>
              <a:off x="6565695" y="2305058"/>
              <a:ext cx="554193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 valid Azure subscription is required to access and utilize Azure services for hosting, managing, and analyzing data.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2DE0D9-5250-C64D-048C-1BC8A2E12656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1.Azure Subscription:</a:t>
              </a:r>
            </a:p>
          </p:txBody>
        </p:sp>
      </p:grpSp>
      <p:grpSp>
        <p:nvGrpSpPr>
          <p:cNvPr id="28" name="Group 60">
            <a:extLst>
              <a:ext uri="{FF2B5EF4-FFF2-40B4-BE49-F238E27FC236}">
                <a16:creationId xmlns:a16="http://schemas.microsoft.com/office/drawing/2014/main" id="{60CFBBF0-932A-16BB-0F9F-D5E7649D599A}"/>
              </a:ext>
            </a:extLst>
          </p:cNvPr>
          <p:cNvGrpSpPr/>
          <p:nvPr/>
        </p:nvGrpSpPr>
        <p:grpSpPr>
          <a:xfrm>
            <a:off x="700994" y="2290499"/>
            <a:ext cx="10529401" cy="951542"/>
            <a:chOff x="6583306" y="2053509"/>
            <a:chExt cx="5284577" cy="9515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29A1FC-1914-8E05-7F5A-1861AA5B1982}"/>
                </a:ext>
              </a:extLst>
            </p:cNvPr>
            <p:cNvSpPr txBox="1"/>
            <p:nvPr/>
          </p:nvSpPr>
          <p:spPr>
            <a:xfrm>
              <a:off x="6608787" y="2358720"/>
              <a:ext cx="5259096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I downloaded a sample time-stamped file from the website called Kaggle. From that I downloaded a file called “park-data.csv”.</a:t>
              </a:r>
              <a:r>
                <a:rPr lang="en-US" dirty="0">
                  <a:solidFill>
                    <a:schemeClr val="accent1"/>
                  </a:solidFill>
                  <a:ea typeface="+mn-lt"/>
                  <a:cs typeface="+mn-lt"/>
                </a:rPr>
                <a:t> </a:t>
              </a:r>
              <a:r>
                <a:rPr lang="en-US" dirty="0">
                  <a:solidFill>
                    <a:schemeClr val="accent1"/>
                  </a:solidFill>
                  <a:ea typeface="+mn-lt"/>
                  <a:cs typeface="+mn-l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</a:t>
              </a:r>
              <a:r>
                <a:rPr lang="en-US" dirty="0">
                  <a:solidFill>
                    <a:schemeClr val="accent1"/>
                  </a:solidFill>
                  <a:ea typeface="+mn-lt"/>
                  <a:cs typeface="+mn-lt"/>
                </a:rPr>
                <a:t> </a:t>
              </a:r>
              <a:endParaRPr lang="en-US" dirty="0">
                <a:solidFill>
                  <a:schemeClr val="accent1"/>
                </a:solidFill>
                <a:cs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266528-D53B-1C28-B39E-409E2D8C5773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2.Data Sources: 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3" name="Group 57">
            <a:extLst>
              <a:ext uri="{FF2B5EF4-FFF2-40B4-BE49-F238E27FC236}">
                <a16:creationId xmlns:a16="http://schemas.microsoft.com/office/drawing/2014/main" id="{32348F60-D416-9D7B-FCE3-BE60B816047C}"/>
              </a:ext>
            </a:extLst>
          </p:cNvPr>
          <p:cNvGrpSpPr/>
          <p:nvPr/>
        </p:nvGrpSpPr>
        <p:grpSpPr>
          <a:xfrm>
            <a:off x="692929" y="3388112"/>
            <a:ext cx="10489365" cy="897880"/>
            <a:chOff x="6565695" y="2053509"/>
            <a:chExt cx="5496939" cy="8978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99852E-CBCE-2E66-FF7E-882FD94AEE74}"/>
                </a:ext>
              </a:extLst>
            </p:cNvPr>
            <p:cNvSpPr txBox="1"/>
            <p:nvPr/>
          </p:nvSpPr>
          <p:spPr>
            <a:xfrm>
              <a:off x="6565695" y="2305058"/>
              <a:ext cx="54969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Set up an Azure Storage account to store and manage the project's data efficiently, providing a scalable and secure solution for storing various types of data.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07239-4FC7-F2D1-4A24-A5364A228370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3.Azure Storage account:</a:t>
              </a:r>
            </a:p>
          </p:txBody>
        </p:sp>
      </p:grpSp>
      <p:grpSp>
        <p:nvGrpSpPr>
          <p:cNvPr id="6" name="Group 57">
            <a:extLst>
              <a:ext uri="{FF2B5EF4-FFF2-40B4-BE49-F238E27FC236}">
                <a16:creationId xmlns:a16="http://schemas.microsoft.com/office/drawing/2014/main" id="{19BC76B9-CC3C-F879-3A4E-AB2872A1A035}"/>
              </a:ext>
            </a:extLst>
          </p:cNvPr>
          <p:cNvGrpSpPr/>
          <p:nvPr/>
        </p:nvGrpSpPr>
        <p:grpSpPr>
          <a:xfrm>
            <a:off x="649998" y="4525744"/>
            <a:ext cx="10328378" cy="1174879"/>
            <a:chOff x="6565695" y="2053509"/>
            <a:chExt cx="5412574" cy="11748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DEE6AE-DB10-353F-E14E-6EA6CAE5C589}"/>
                </a:ext>
              </a:extLst>
            </p:cNvPr>
            <p:cNvSpPr txBox="1"/>
            <p:nvPr/>
          </p:nvSpPr>
          <p:spPr>
            <a:xfrm>
              <a:off x="6565695" y="2305058"/>
              <a:ext cx="5412574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● Utilize Azure Databricks, a cloud-based big data analytics platform, to perform advanced analytics and data processing tasks, leveraging its collaborative and scalable environment. 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rial Unicode MS"/>
                <a:cs typeface="+mn-lt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● Time series analysis and Visualization done in Databricks. 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D0C997-313D-6D2B-BCF2-5905DF84226B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4.Azure Data Bricks: </a:t>
              </a:r>
            </a:p>
          </p:txBody>
        </p:sp>
      </p:grpSp>
      <p:pic>
        <p:nvPicPr>
          <p:cNvPr id="10" name="Picture 9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4D350AD7-9637-AFB0-7D7A-47F49DEF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761" y="321972"/>
            <a:ext cx="976649" cy="9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7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C9D0-B2D3-F135-1E93-A47B8552D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32EE82-C7C4-0695-4022-138AC9D2D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49" y="994185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dirty="0">
                <a:cs typeface="Arial"/>
              </a:rPr>
              <a:t>ARCHITECTURE DIAGRAM</a:t>
            </a:r>
            <a:endParaRPr lang="en-US" dirty="0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E709FCB6-24D8-409B-DC9E-97FF90938EE3}"/>
              </a:ext>
            </a:extLst>
          </p:cNvPr>
          <p:cNvGrpSpPr/>
          <p:nvPr/>
        </p:nvGrpSpPr>
        <p:grpSpPr>
          <a:xfrm>
            <a:off x="3667211" y="4536477"/>
            <a:ext cx="5658378" cy="374036"/>
            <a:chOff x="8326839" y="6303537"/>
            <a:chExt cx="2965266" cy="3740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3D48C8-361F-3143-FAC8-D24E38605B6D}"/>
                </a:ext>
              </a:extLst>
            </p:cNvPr>
            <p:cNvSpPr txBox="1"/>
            <p:nvPr/>
          </p:nvSpPr>
          <p:spPr>
            <a:xfrm>
              <a:off x="10153997" y="6308241"/>
              <a:ext cx="113810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ea typeface="+mn-lt"/>
                  <a:cs typeface="+mn-lt"/>
                </a:rPr>
                <a:t>Azure Data bricks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7E6D8B-C1F7-AC8F-CA55-7D7ED2531F6F}"/>
                </a:ext>
              </a:extLst>
            </p:cNvPr>
            <p:cNvSpPr txBox="1"/>
            <p:nvPr/>
          </p:nvSpPr>
          <p:spPr>
            <a:xfrm>
              <a:off x="8326839" y="6303537"/>
              <a:ext cx="202038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Azure Blob storage</a:t>
              </a:r>
            </a:p>
          </p:txBody>
        </p:sp>
      </p:grpSp>
      <p:pic>
        <p:nvPicPr>
          <p:cNvPr id="9" name="Picture 8" descr="A black and white symbol of a couple of papers&#10;&#10;Description automatically generated">
            <a:extLst>
              <a:ext uri="{FF2B5EF4-FFF2-40B4-BE49-F238E27FC236}">
                <a16:creationId xmlns:a16="http://schemas.microsoft.com/office/drawing/2014/main" id="{1D2631D4-A650-9DFB-6CE2-E2245ED5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3" y="3057525"/>
            <a:ext cx="951829" cy="1140048"/>
          </a:xfrm>
          <a:prstGeom prst="rect">
            <a:avLst/>
          </a:prstGeom>
        </p:spPr>
      </p:pic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49413E5B-2F3D-1EBD-3700-2630C690E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6" r="22034" b="28358"/>
          <a:stretch/>
        </p:blipFill>
        <p:spPr>
          <a:xfrm>
            <a:off x="7150256" y="2892313"/>
            <a:ext cx="2213948" cy="1352377"/>
          </a:xfrm>
          <a:prstGeom prst="rect">
            <a:avLst/>
          </a:prstGeom>
        </p:spPr>
      </p:pic>
      <p:pic>
        <p:nvPicPr>
          <p:cNvPr id="13" name="Picture 12" descr="A computer with a gear and graph&#10;&#10;Description automatically generated">
            <a:extLst>
              <a:ext uri="{FF2B5EF4-FFF2-40B4-BE49-F238E27FC236}">
                <a16:creationId xmlns:a16="http://schemas.microsoft.com/office/drawing/2014/main" id="{D2627F2D-6EE1-4DA3-F5B9-D90A29F28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" b="26961"/>
          <a:stretch/>
        </p:blipFill>
        <p:spPr>
          <a:xfrm>
            <a:off x="9430622" y="4458639"/>
            <a:ext cx="2056217" cy="1600109"/>
          </a:xfrm>
          <a:prstGeom prst="rect">
            <a:avLst/>
          </a:prstGeom>
        </p:spPr>
      </p:pic>
      <p:pic>
        <p:nvPicPr>
          <p:cNvPr id="14" name="Picture 13" descr="A blue and white squares&#10;&#10;Description automatically generated">
            <a:extLst>
              <a:ext uri="{FF2B5EF4-FFF2-40B4-BE49-F238E27FC236}">
                <a16:creationId xmlns:a16="http://schemas.microsoft.com/office/drawing/2014/main" id="{6C7A6D69-06AF-6542-46B5-CAC82C176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315" y="3060544"/>
            <a:ext cx="2265877" cy="11876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5358A4C1-BEF2-1CF6-8BD3-A0ABCA4420A1}"/>
              </a:ext>
            </a:extLst>
          </p:cNvPr>
          <p:cNvSpPr/>
          <p:nvPr/>
        </p:nvSpPr>
        <p:spPr>
          <a:xfrm>
            <a:off x="2092817" y="3514859"/>
            <a:ext cx="944450" cy="3327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699B2A-2A79-9A31-4733-AD3EF73A4C1E}"/>
              </a:ext>
            </a:extLst>
          </p:cNvPr>
          <p:cNvSpPr/>
          <p:nvPr/>
        </p:nvSpPr>
        <p:spPr>
          <a:xfrm>
            <a:off x="5935014" y="3568521"/>
            <a:ext cx="944450" cy="3327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CD3E6FD0-CCB9-FF92-5BBA-5A247B75624D}"/>
              </a:ext>
            </a:extLst>
          </p:cNvPr>
          <p:cNvSpPr/>
          <p:nvPr/>
        </p:nvSpPr>
        <p:spPr>
          <a:xfrm rot="5400000">
            <a:off x="9472236" y="3395603"/>
            <a:ext cx="880056" cy="1438139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3655A-8C98-6E15-3EA5-374B9AF422A1}"/>
              </a:ext>
            </a:extLst>
          </p:cNvPr>
          <p:cNvSpPr txBox="1"/>
          <p:nvPr/>
        </p:nvSpPr>
        <p:spPr>
          <a:xfrm>
            <a:off x="9495637" y="6067328"/>
            <a:ext cx="21717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Data Processing and Visualization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E638B-9EEA-2ADE-67C5-0D8822905296}"/>
              </a:ext>
            </a:extLst>
          </p:cNvPr>
          <p:cNvSpPr txBox="1"/>
          <p:nvPr/>
        </p:nvSpPr>
        <p:spPr>
          <a:xfrm>
            <a:off x="834595" y="4457468"/>
            <a:ext cx="21717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4930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AB5C-6297-2273-3296-83DD51BBF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2C2E9-9AB4-2B61-4AAB-FD354CE04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cs typeface="Arial"/>
              </a:rPr>
              <a:t>TOOLS USED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26A8E-F151-B34E-1251-E2AC06B0B03D}"/>
              </a:ext>
            </a:extLst>
          </p:cNvPr>
          <p:cNvSpPr txBox="1"/>
          <p:nvPr/>
        </p:nvSpPr>
        <p:spPr>
          <a:xfrm>
            <a:off x="1038359" y="1580345"/>
            <a:ext cx="87334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Azure Databricks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rial Unicode MS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Azure Blob Storage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rial Unicode MS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PySparkSQL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Arial Unicode MS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Notebooks for code execution and Visualization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4" name="Group 24">
            <a:extLst>
              <a:ext uri="{FF2B5EF4-FFF2-40B4-BE49-F238E27FC236}">
                <a16:creationId xmlns:a16="http://schemas.microsoft.com/office/drawing/2014/main" id="{B6B52CF4-209E-4291-00D0-30EBC858157C}"/>
              </a:ext>
            </a:extLst>
          </p:cNvPr>
          <p:cNvGrpSpPr/>
          <p:nvPr/>
        </p:nvGrpSpPr>
        <p:grpSpPr>
          <a:xfrm>
            <a:off x="4631822" y="4093484"/>
            <a:ext cx="2220018" cy="2585992"/>
            <a:chOff x="4619223" y="3443908"/>
            <a:chExt cx="2929511" cy="3412446"/>
          </a:xfrm>
        </p:grpSpPr>
        <p:sp>
          <p:nvSpPr>
            <p:cNvPr id="8" name="Freeform: Shape 25">
              <a:extLst>
                <a:ext uri="{FF2B5EF4-FFF2-40B4-BE49-F238E27FC236}">
                  <a16:creationId xmlns:a16="http://schemas.microsoft.com/office/drawing/2014/main" id="{02E45161-46F3-33E1-A12D-A71F4B9683F6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6">
              <a:extLst>
                <a:ext uri="{FF2B5EF4-FFF2-40B4-BE49-F238E27FC236}">
                  <a16:creationId xmlns:a16="http://schemas.microsoft.com/office/drawing/2014/main" id="{9699C271-D0E7-E795-09BD-896C00C5E400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27">
              <a:extLst>
                <a:ext uri="{FF2B5EF4-FFF2-40B4-BE49-F238E27FC236}">
                  <a16:creationId xmlns:a16="http://schemas.microsoft.com/office/drawing/2014/main" id="{8722DC3D-808F-0DA0-125C-A3D31D0BDF24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28">
              <a:extLst>
                <a:ext uri="{FF2B5EF4-FFF2-40B4-BE49-F238E27FC236}">
                  <a16:creationId xmlns:a16="http://schemas.microsoft.com/office/drawing/2014/main" id="{386CDE4B-CD0F-ADA9-EA6F-5730FD9FD777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5A0E14C0-87F2-719C-42D1-DAC43E6543D7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0">
              <a:extLst>
                <a:ext uri="{FF2B5EF4-FFF2-40B4-BE49-F238E27FC236}">
                  <a16:creationId xmlns:a16="http://schemas.microsoft.com/office/drawing/2014/main" id="{AB5E3062-4018-3CEF-15BE-99C9EF53C137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FB45F9AE-F5D1-0CBE-231D-F511A29197DC}"/>
              </a:ext>
            </a:extLst>
          </p:cNvPr>
          <p:cNvCxnSpPr>
            <a:cxnSpLocks/>
          </p:cNvCxnSpPr>
          <p:nvPr/>
        </p:nvCxnSpPr>
        <p:spPr>
          <a:xfrm flipH="1">
            <a:off x="7221805" y="3789716"/>
            <a:ext cx="2021654" cy="8726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E946A8-2947-FB39-A0C0-2D8B8BEA0417}"/>
              </a:ext>
            </a:extLst>
          </p:cNvPr>
          <p:cNvCxnSpPr>
            <a:cxnSpLocks/>
          </p:cNvCxnSpPr>
          <p:nvPr/>
        </p:nvCxnSpPr>
        <p:spPr>
          <a:xfrm flipH="1">
            <a:off x="7193293" y="5370417"/>
            <a:ext cx="2071630" cy="69063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9">
            <a:extLst>
              <a:ext uri="{FF2B5EF4-FFF2-40B4-BE49-F238E27FC236}">
                <a16:creationId xmlns:a16="http://schemas.microsoft.com/office/drawing/2014/main" id="{165E4FA5-F17E-3293-5E8A-6080481F4E50}"/>
              </a:ext>
            </a:extLst>
          </p:cNvPr>
          <p:cNvCxnSpPr>
            <a:cxnSpLocks/>
          </p:cNvCxnSpPr>
          <p:nvPr/>
        </p:nvCxnSpPr>
        <p:spPr>
          <a:xfrm flipH="1" flipV="1">
            <a:off x="2456624" y="5428336"/>
            <a:ext cx="2053682" cy="536297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AA481BC0-E477-53C4-68AF-75E321890935}"/>
              </a:ext>
            </a:extLst>
          </p:cNvPr>
          <p:cNvCxnSpPr>
            <a:cxnSpLocks/>
          </p:cNvCxnSpPr>
          <p:nvPr/>
        </p:nvCxnSpPr>
        <p:spPr>
          <a:xfrm flipH="1" flipV="1">
            <a:off x="2900335" y="4040421"/>
            <a:ext cx="1588505" cy="76935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2">
            <a:extLst>
              <a:ext uri="{FF2B5EF4-FFF2-40B4-BE49-F238E27FC236}">
                <a16:creationId xmlns:a16="http://schemas.microsoft.com/office/drawing/2014/main" id="{8224E89C-DE11-3EFA-7C47-8F8A8F9C70BC}"/>
              </a:ext>
            </a:extLst>
          </p:cNvPr>
          <p:cNvSpPr/>
          <p:nvPr/>
        </p:nvSpPr>
        <p:spPr>
          <a:xfrm flipH="1">
            <a:off x="1384030" y="4709588"/>
            <a:ext cx="1061861" cy="120138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23953535-2700-B2E8-D792-02B4723F4F6A}"/>
              </a:ext>
            </a:extLst>
          </p:cNvPr>
          <p:cNvSpPr/>
          <p:nvPr/>
        </p:nvSpPr>
        <p:spPr>
          <a:xfrm flipH="1">
            <a:off x="9261607" y="2988470"/>
            <a:ext cx="1136987" cy="11906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290C5A6B-6B26-3A7B-F305-30B4AC3FC195}"/>
              </a:ext>
            </a:extLst>
          </p:cNvPr>
          <p:cNvSpPr/>
          <p:nvPr/>
        </p:nvSpPr>
        <p:spPr>
          <a:xfrm flipH="1">
            <a:off x="9261607" y="4701718"/>
            <a:ext cx="1330170" cy="12013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id="{03EDAE8F-A66C-2ED3-0F69-4144CDDAE8E9}"/>
              </a:ext>
            </a:extLst>
          </p:cNvPr>
          <p:cNvSpPr/>
          <p:nvPr/>
        </p:nvSpPr>
        <p:spPr>
          <a:xfrm flipH="1">
            <a:off x="1866988" y="3286115"/>
            <a:ext cx="1061861" cy="10296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6" name="Picture 55" descr="A logo of a company&#10;&#10;Description automatically generated">
            <a:extLst>
              <a:ext uri="{FF2B5EF4-FFF2-40B4-BE49-F238E27FC236}">
                <a16:creationId xmlns:a16="http://schemas.microsoft.com/office/drawing/2014/main" id="{4277B8F1-E387-CFE0-B246-BACF5FF44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6" t="10981" r="40147" b="58862"/>
          <a:stretch/>
        </p:blipFill>
        <p:spPr>
          <a:xfrm>
            <a:off x="2020171" y="3496834"/>
            <a:ext cx="770139" cy="5048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C07D7C7-B97D-231B-D88C-2D6CF52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10" y="3361051"/>
            <a:ext cx="806273" cy="436407"/>
          </a:xfrm>
          <a:prstGeom prst="rect">
            <a:avLst/>
          </a:prstGeom>
        </p:spPr>
      </p:pic>
      <p:pic>
        <p:nvPicPr>
          <p:cNvPr id="58" name="Picture 57" descr="A screenshot of a computer&#10;&#10;Description automatically generated">
            <a:extLst>
              <a:ext uri="{FF2B5EF4-FFF2-40B4-BE49-F238E27FC236}">
                <a16:creationId xmlns:a16="http://schemas.microsoft.com/office/drawing/2014/main" id="{912C9E65-D09D-2764-0458-F84AD6200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9" t="41192" r="53805" b="15245"/>
          <a:stretch/>
        </p:blipFill>
        <p:spPr>
          <a:xfrm>
            <a:off x="1663993" y="5012297"/>
            <a:ext cx="503752" cy="59636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939870-32A5-5DC0-36E8-ADC7E4A99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67" b="16164"/>
          <a:stretch/>
        </p:blipFill>
        <p:spPr>
          <a:xfrm>
            <a:off x="9453293" y="4926101"/>
            <a:ext cx="948456" cy="7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Bookman Old Style"/>
                <a:ea typeface="+mj-lt"/>
                <a:cs typeface="+mj-lt"/>
              </a:rPr>
              <a:t>Execution Overview</a:t>
            </a:r>
            <a:endParaRPr lang="en-US">
              <a:latin typeface="Bookman Old Style"/>
            </a:endParaRPr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553B758C-70F5-40A8-978E-06DBF6405F1B}"/>
              </a:ext>
            </a:extLst>
          </p:cNvPr>
          <p:cNvGrpSpPr/>
          <p:nvPr/>
        </p:nvGrpSpPr>
        <p:grpSpPr>
          <a:xfrm>
            <a:off x="5140946" y="1907266"/>
            <a:ext cx="1910107" cy="1791956"/>
            <a:chOff x="2266949" y="1503349"/>
            <a:chExt cx="5895975" cy="5531273"/>
          </a:xfrm>
          <a:solidFill>
            <a:schemeClr val="accent1"/>
          </a:solidFill>
        </p:grpSpPr>
        <p:pic>
          <p:nvPicPr>
            <p:cNvPr id="4" name="Graphic 23">
              <a:extLst>
                <a:ext uri="{FF2B5EF4-FFF2-40B4-BE49-F238E27FC236}">
                  <a16:creationId xmlns:a16="http://schemas.microsoft.com/office/drawing/2014/main" id="{7D7712C6-EE6E-4B55-B177-5A32006B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206D0D06-352C-48DA-A33C-C02B8936E178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6" name="Rectangle: Rounded Corners 25">
                <a:extLst>
                  <a:ext uri="{FF2B5EF4-FFF2-40B4-BE49-F238E27FC236}">
                    <a16:creationId xmlns:a16="http://schemas.microsoft.com/office/drawing/2014/main" id="{6D8EA97D-0083-448E-A466-25CA75BD81C6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26">
                <a:extLst>
                  <a:ext uri="{FF2B5EF4-FFF2-40B4-BE49-F238E27FC236}">
                    <a16:creationId xmlns:a16="http://schemas.microsoft.com/office/drawing/2014/main" id="{FFAA120C-B8AD-428D-96F3-D4EDFB44C2B7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12F677A2-A0F6-4854-962C-E4F3C56941E9}"/>
              </a:ext>
            </a:extLst>
          </p:cNvPr>
          <p:cNvGrpSpPr/>
          <p:nvPr/>
        </p:nvGrpSpPr>
        <p:grpSpPr>
          <a:xfrm rot="3600000">
            <a:off x="6122939" y="2454817"/>
            <a:ext cx="1910107" cy="1791956"/>
            <a:chOff x="2266949" y="1503349"/>
            <a:chExt cx="5895975" cy="5531273"/>
          </a:xfrm>
          <a:solidFill>
            <a:schemeClr val="accent2"/>
          </a:solidFill>
        </p:grpSpPr>
        <p:pic>
          <p:nvPicPr>
            <p:cNvPr id="9" name="Graphic 28">
              <a:extLst>
                <a:ext uri="{FF2B5EF4-FFF2-40B4-BE49-F238E27FC236}">
                  <a16:creationId xmlns:a16="http://schemas.microsoft.com/office/drawing/2014/main" id="{E27F5758-A415-4665-B63A-9B801F5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6E2F3E1F-1C96-4F85-89FF-CF6CBC4CFA6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1" name="Rectangle: Rounded Corners 30">
                <a:extLst>
                  <a:ext uri="{FF2B5EF4-FFF2-40B4-BE49-F238E27FC236}">
                    <a16:creationId xmlns:a16="http://schemas.microsoft.com/office/drawing/2014/main" id="{46D85907-1E49-4C4D-99D2-5C6B6352E2EF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31">
                <a:extLst>
                  <a:ext uri="{FF2B5EF4-FFF2-40B4-BE49-F238E27FC236}">
                    <a16:creationId xmlns:a16="http://schemas.microsoft.com/office/drawing/2014/main" id="{EF5E88AA-3541-4C3E-B6F5-F6AF767A4096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4635DB13-AC33-4705-A040-F9F45DAA1211}"/>
              </a:ext>
            </a:extLst>
          </p:cNvPr>
          <p:cNvGrpSpPr/>
          <p:nvPr/>
        </p:nvGrpSpPr>
        <p:grpSpPr>
          <a:xfrm rot="7200000">
            <a:off x="6094611" y="3562604"/>
            <a:ext cx="1910107" cy="1791956"/>
            <a:chOff x="2266949" y="1503349"/>
            <a:chExt cx="5895975" cy="5531273"/>
          </a:xfrm>
          <a:solidFill>
            <a:schemeClr val="accent5"/>
          </a:solidFill>
        </p:grpSpPr>
        <p:pic>
          <p:nvPicPr>
            <p:cNvPr id="14" name="Graphic 33">
              <a:extLst>
                <a:ext uri="{FF2B5EF4-FFF2-40B4-BE49-F238E27FC236}">
                  <a16:creationId xmlns:a16="http://schemas.microsoft.com/office/drawing/2014/main" id="{4135CC34-7FE9-4641-8F45-22947202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CBD981C5-E304-4F03-B8EB-25411592343E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6" name="Rectangle: Rounded Corners 35">
                <a:extLst>
                  <a:ext uri="{FF2B5EF4-FFF2-40B4-BE49-F238E27FC236}">
                    <a16:creationId xmlns:a16="http://schemas.microsoft.com/office/drawing/2014/main" id="{BDA3597B-DB6A-4951-B28A-A10B3CECCFC2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36">
                <a:extLst>
                  <a:ext uri="{FF2B5EF4-FFF2-40B4-BE49-F238E27FC236}">
                    <a16:creationId xmlns:a16="http://schemas.microsoft.com/office/drawing/2014/main" id="{23A2CC13-BA99-4407-BC0F-0D4B88757158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37">
            <a:extLst>
              <a:ext uri="{FF2B5EF4-FFF2-40B4-BE49-F238E27FC236}">
                <a16:creationId xmlns:a16="http://schemas.microsoft.com/office/drawing/2014/main" id="{91393AEE-E9EF-41BD-9EEF-D87649229BB7}"/>
              </a:ext>
            </a:extLst>
          </p:cNvPr>
          <p:cNvGrpSpPr/>
          <p:nvPr/>
        </p:nvGrpSpPr>
        <p:grpSpPr>
          <a:xfrm rot="10800000">
            <a:off x="5140946" y="4136214"/>
            <a:ext cx="1910107" cy="1791956"/>
            <a:chOff x="2266949" y="1503349"/>
            <a:chExt cx="5895975" cy="5531273"/>
          </a:xfrm>
          <a:solidFill>
            <a:schemeClr val="accent4"/>
          </a:solidFill>
        </p:grpSpPr>
        <p:pic>
          <p:nvPicPr>
            <p:cNvPr id="19" name="Graphic 38">
              <a:extLst>
                <a:ext uri="{FF2B5EF4-FFF2-40B4-BE49-F238E27FC236}">
                  <a16:creationId xmlns:a16="http://schemas.microsoft.com/office/drawing/2014/main" id="{72C6E9A8-EFA0-4E54-B235-03666A9B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86AE938F-F783-414F-AC78-824E3DAE98CD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1" name="Rectangle: Rounded Corners 40">
                <a:extLst>
                  <a:ext uri="{FF2B5EF4-FFF2-40B4-BE49-F238E27FC236}">
                    <a16:creationId xmlns:a16="http://schemas.microsoft.com/office/drawing/2014/main" id="{31801A57-B350-43FE-9C79-89E143918DEC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41">
                <a:extLst>
                  <a:ext uri="{FF2B5EF4-FFF2-40B4-BE49-F238E27FC236}">
                    <a16:creationId xmlns:a16="http://schemas.microsoft.com/office/drawing/2014/main" id="{34D92624-D6E7-4360-916A-4BDBF268B4F4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3BDAA52-9E75-4CC3-8FEB-E12306A73C54}"/>
              </a:ext>
            </a:extLst>
          </p:cNvPr>
          <p:cNvGrpSpPr/>
          <p:nvPr/>
        </p:nvGrpSpPr>
        <p:grpSpPr>
          <a:xfrm rot="14400000">
            <a:off x="4185891" y="3549078"/>
            <a:ext cx="1910107" cy="1791956"/>
            <a:chOff x="2266949" y="1503349"/>
            <a:chExt cx="5895975" cy="5531273"/>
          </a:xfrm>
          <a:solidFill>
            <a:schemeClr val="accent3"/>
          </a:solidFill>
        </p:grpSpPr>
        <p:pic>
          <p:nvPicPr>
            <p:cNvPr id="24" name="Graphic 43">
              <a:extLst>
                <a:ext uri="{FF2B5EF4-FFF2-40B4-BE49-F238E27FC236}">
                  <a16:creationId xmlns:a16="http://schemas.microsoft.com/office/drawing/2014/main" id="{E04E5170-41F0-4FB5-9E1F-AE6A1BD5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CEF0E8EA-5DBD-4AF2-B934-6DB5FDA93E2F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6" name="Rectangle: Rounded Corners 45">
                <a:extLst>
                  <a:ext uri="{FF2B5EF4-FFF2-40B4-BE49-F238E27FC236}">
                    <a16:creationId xmlns:a16="http://schemas.microsoft.com/office/drawing/2014/main" id="{C07470BA-3B7D-4D3E-80B7-6B796E014EC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46">
                <a:extLst>
                  <a:ext uri="{FF2B5EF4-FFF2-40B4-BE49-F238E27FC236}">
                    <a16:creationId xmlns:a16="http://schemas.microsoft.com/office/drawing/2014/main" id="{FC8AB5E5-F183-49FB-9C3C-C6AD4DC110CA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47">
            <a:extLst>
              <a:ext uri="{FF2B5EF4-FFF2-40B4-BE49-F238E27FC236}">
                <a16:creationId xmlns:a16="http://schemas.microsoft.com/office/drawing/2014/main" id="{EB9ED2F6-4EB8-4F0F-A66C-5A27C66608EE}"/>
              </a:ext>
            </a:extLst>
          </p:cNvPr>
          <p:cNvGrpSpPr/>
          <p:nvPr/>
        </p:nvGrpSpPr>
        <p:grpSpPr>
          <a:xfrm rot="18000000">
            <a:off x="4164528" y="2454816"/>
            <a:ext cx="1910107" cy="1791956"/>
            <a:chOff x="2266949" y="1503349"/>
            <a:chExt cx="5895975" cy="5531273"/>
          </a:xfrm>
          <a:solidFill>
            <a:schemeClr val="accent6"/>
          </a:solidFill>
        </p:grpSpPr>
        <p:pic>
          <p:nvPicPr>
            <p:cNvPr id="29" name="Graphic 48">
              <a:extLst>
                <a:ext uri="{FF2B5EF4-FFF2-40B4-BE49-F238E27FC236}">
                  <a16:creationId xmlns:a16="http://schemas.microsoft.com/office/drawing/2014/main" id="{7E496989-44AE-46EF-8041-B008DF0E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30" name="Group 49">
              <a:extLst>
                <a:ext uri="{FF2B5EF4-FFF2-40B4-BE49-F238E27FC236}">
                  <a16:creationId xmlns:a16="http://schemas.microsoft.com/office/drawing/2014/main" id="{44181B59-F8EF-424C-8C03-57880A073B5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31" name="Rectangle: Rounded Corners 50">
                <a:extLst>
                  <a:ext uri="{FF2B5EF4-FFF2-40B4-BE49-F238E27FC236}">
                    <a16:creationId xmlns:a16="http://schemas.microsoft.com/office/drawing/2014/main" id="{5C7F83F9-E33D-4628-97D6-626CC12B76B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51">
                <a:extLst>
                  <a:ext uri="{FF2B5EF4-FFF2-40B4-BE49-F238E27FC236}">
                    <a16:creationId xmlns:a16="http://schemas.microsoft.com/office/drawing/2014/main" id="{E4022AFC-7F71-4127-9EF8-09B2C683A54C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45FEB2C-34D7-47F5-9C66-59C414DFFC05}"/>
              </a:ext>
            </a:extLst>
          </p:cNvPr>
          <p:cNvSpPr txBox="1"/>
          <p:nvPr/>
        </p:nvSpPr>
        <p:spPr>
          <a:xfrm>
            <a:off x="4236940" y="3225221"/>
            <a:ext cx="141828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Visualization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89131E-3BC7-445E-AA44-81DB92FFB571}"/>
              </a:ext>
            </a:extLst>
          </p:cNvPr>
          <p:cNvSpPr txBox="1"/>
          <p:nvPr/>
        </p:nvSpPr>
        <p:spPr>
          <a:xfrm>
            <a:off x="5389314" y="2186029"/>
            <a:ext cx="14182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Time Stamped files.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9514F-19AF-43D6-B6E1-6824E24A2C42}"/>
              </a:ext>
            </a:extLst>
          </p:cNvPr>
          <p:cNvSpPr txBox="1"/>
          <p:nvPr/>
        </p:nvSpPr>
        <p:spPr>
          <a:xfrm>
            <a:off x="6519396" y="3225221"/>
            <a:ext cx="14182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Azure blob storage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DAFC1D-DDE3-4846-9FA3-24FE599F4751}"/>
              </a:ext>
            </a:extLst>
          </p:cNvPr>
          <p:cNvSpPr txBox="1"/>
          <p:nvPr/>
        </p:nvSpPr>
        <p:spPr>
          <a:xfrm>
            <a:off x="6519396" y="4107214"/>
            <a:ext cx="14182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Azure data bricks</a:t>
            </a:r>
          </a:p>
          <a:p>
            <a:pPr algn="ctr"/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5865AB-54F9-450E-B6A6-D30DC8DA43E6}"/>
              </a:ext>
            </a:extLst>
          </p:cNvPr>
          <p:cNvSpPr txBox="1"/>
          <p:nvPr/>
        </p:nvSpPr>
        <p:spPr>
          <a:xfrm>
            <a:off x="4236940" y="4107214"/>
            <a:ext cx="14182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Time-Series Analysis</a:t>
            </a:r>
            <a:endParaRPr 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DA2C82-384D-411C-959F-77045A9BCF39}"/>
              </a:ext>
            </a:extLst>
          </p:cNvPr>
          <p:cNvSpPr txBox="1"/>
          <p:nvPr/>
        </p:nvSpPr>
        <p:spPr>
          <a:xfrm>
            <a:off x="5389314" y="516018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colors.</a:t>
            </a: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id="{3BA87637-B4C0-4417-AE5D-F9E48A12C83E}"/>
              </a:ext>
            </a:extLst>
          </p:cNvPr>
          <p:cNvGrpSpPr/>
          <p:nvPr/>
        </p:nvGrpSpPr>
        <p:grpSpPr>
          <a:xfrm>
            <a:off x="9183750" y="3412455"/>
            <a:ext cx="2701044" cy="1568070"/>
            <a:chOff x="9023213" y="2973444"/>
            <a:chExt cx="2701044" cy="1568070"/>
          </a:xfrm>
        </p:grpSpPr>
        <p:grpSp>
          <p:nvGrpSpPr>
            <p:cNvPr id="46" name="Group 66">
              <a:extLst>
                <a:ext uri="{FF2B5EF4-FFF2-40B4-BE49-F238E27FC236}">
                  <a16:creationId xmlns:a16="http://schemas.microsoft.com/office/drawing/2014/main" id="{A7FACE00-61CE-4765-80CA-8E3F4A730BC9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1" name="Oval 72">
                <a:extLst>
                  <a:ext uri="{FF2B5EF4-FFF2-40B4-BE49-F238E27FC236}">
                    <a16:creationId xmlns:a16="http://schemas.microsoft.com/office/drawing/2014/main" id="{C935D1B1-13F0-4666-8BDA-77FE60182F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52" name="Chevron 60">
                <a:extLst>
                  <a:ext uri="{FF2B5EF4-FFF2-40B4-BE49-F238E27FC236}">
                    <a16:creationId xmlns:a16="http://schemas.microsoft.com/office/drawing/2014/main" id="{48652C5D-5837-4B1F-A39F-702EE7BA005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47" name="Group 67">
              <a:extLst>
                <a:ext uri="{FF2B5EF4-FFF2-40B4-BE49-F238E27FC236}">
                  <a16:creationId xmlns:a16="http://schemas.microsoft.com/office/drawing/2014/main" id="{D82B7FBE-26F0-4D2B-9897-DEF7FC726106}"/>
                </a:ext>
              </a:extLst>
            </p:cNvPr>
            <p:cNvGrpSpPr/>
            <p:nvPr/>
          </p:nvGrpSpPr>
          <p:grpSpPr>
            <a:xfrm>
              <a:off x="9300212" y="2973444"/>
              <a:ext cx="2424045" cy="1568070"/>
              <a:chOff x="2140088" y="4456378"/>
              <a:chExt cx="2424045" cy="156807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DF8F42-F312-4103-A876-1890DFBA6B1E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Azure blob Storage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EA580E-8E28-47B9-8ABE-3A4929C5B5B3}"/>
                  </a:ext>
                </a:extLst>
              </p:cNvPr>
              <p:cNvSpPr txBox="1"/>
              <p:nvPr/>
            </p:nvSpPr>
            <p:spPr>
              <a:xfrm>
                <a:off x="2247412" y="4639453"/>
                <a:ext cx="2316721" cy="13849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marL="171450" indent="-171450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Set up an Azure Storage account to store and manage the project's data efficiently, providing a scalable and secure solution for storing various types of data.</a:t>
                </a:r>
                <a:endParaRPr lang="en-US" dirty="0">
                  <a:cs typeface="Arial"/>
                </a:endParaRPr>
              </a:p>
            </p:txBody>
          </p:sp>
        </p:grpSp>
      </p:grpSp>
      <p:grpSp>
        <p:nvGrpSpPr>
          <p:cNvPr id="53" name="Group 74">
            <a:extLst>
              <a:ext uri="{FF2B5EF4-FFF2-40B4-BE49-F238E27FC236}">
                <a16:creationId xmlns:a16="http://schemas.microsoft.com/office/drawing/2014/main" id="{39C9585A-5493-4932-9691-9CBDADC91A5B}"/>
              </a:ext>
            </a:extLst>
          </p:cNvPr>
          <p:cNvGrpSpPr/>
          <p:nvPr/>
        </p:nvGrpSpPr>
        <p:grpSpPr>
          <a:xfrm>
            <a:off x="8080074" y="1673113"/>
            <a:ext cx="2207354" cy="725404"/>
            <a:chOff x="9023213" y="2973444"/>
            <a:chExt cx="2207354" cy="725404"/>
          </a:xfrm>
        </p:grpSpPr>
        <p:grpSp>
          <p:nvGrpSpPr>
            <p:cNvPr id="54" name="Group 75">
              <a:extLst>
                <a:ext uri="{FF2B5EF4-FFF2-40B4-BE49-F238E27FC236}">
                  <a16:creationId xmlns:a16="http://schemas.microsoft.com/office/drawing/2014/main" id="{0B29239B-EE0A-4F7E-A4B6-CD35C389F697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9" name="Oval 80">
                <a:extLst>
                  <a:ext uri="{FF2B5EF4-FFF2-40B4-BE49-F238E27FC236}">
                    <a16:creationId xmlns:a16="http://schemas.microsoft.com/office/drawing/2014/main" id="{4EDDF99E-93D1-45AF-ADE5-94A8135F489D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0" name="Chevron 60">
                <a:extLst>
                  <a:ext uri="{FF2B5EF4-FFF2-40B4-BE49-F238E27FC236}">
                    <a16:creationId xmlns:a16="http://schemas.microsoft.com/office/drawing/2014/main" id="{DD75A7A8-D9D0-48AA-BF3B-51F7A75295C6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55" name="Group 76">
              <a:extLst>
                <a:ext uri="{FF2B5EF4-FFF2-40B4-BE49-F238E27FC236}">
                  <a16:creationId xmlns:a16="http://schemas.microsoft.com/office/drawing/2014/main" id="{736F874C-2EC5-4665-ABD8-1031F66B8DD0}"/>
                </a:ext>
              </a:extLst>
            </p:cNvPr>
            <p:cNvGrpSpPr/>
            <p:nvPr/>
          </p:nvGrpSpPr>
          <p:grpSpPr>
            <a:xfrm>
              <a:off x="9278748" y="2973444"/>
              <a:ext cx="1951819" cy="725404"/>
              <a:chOff x="2118624" y="4456378"/>
              <a:chExt cx="1951819" cy="725404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9224A-36FD-471E-A341-956974CB8EA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Time Stamped files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3F17E5F-6508-49A4-B186-EFB1FF8F6E9C}"/>
                  </a:ext>
                </a:extLst>
              </p:cNvPr>
              <p:cNvSpPr txBox="1"/>
              <p:nvPr/>
            </p:nvSpPr>
            <p:spPr>
              <a:xfrm>
                <a:off x="2118624" y="4720117"/>
                <a:ext cx="195181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Download a sample time-stamped file 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82">
            <a:extLst>
              <a:ext uri="{FF2B5EF4-FFF2-40B4-BE49-F238E27FC236}">
                <a16:creationId xmlns:a16="http://schemas.microsoft.com/office/drawing/2014/main" id="{292A0FA8-B576-4E98-BE90-23CCE06709CE}"/>
              </a:ext>
            </a:extLst>
          </p:cNvPr>
          <p:cNvGrpSpPr/>
          <p:nvPr/>
        </p:nvGrpSpPr>
        <p:grpSpPr>
          <a:xfrm>
            <a:off x="8080074" y="5151796"/>
            <a:ext cx="2207354" cy="1065690"/>
            <a:chOff x="9023213" y="2973444"/>
            <a:chExt cx="2207354" cy="1065690"/>
          </a:xfrm>
        </p:grpSpPr>
        <p:grpSp>
          <p:nvGrpSpPr>
            <p:cNvPr id="62" name="Group 83">
              <a:extLst>
                <a:ext uri="{FF2B5EF4-FFF2-40B4-BE49-F238E27FC236}">
                  <a16:creationId xmlns:a16="http://schemas.microsoft.com/office/drawing/2014/main" id="{D919F765-EE99-41C2-B7C1-5EC11489F74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67" name="Oval 88">
                <a:extLst>
                  <a:ext uri="{FF2B5EF4-FFF2-40B4-BE49-F238E27FC236}">
                    <a16:creationId xmlns:a16="http://schemas.microsoft.com/office/drawing/2014/main" id="{77BD1AC9-BAE7-4EE3-92D3-A9495D946254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8" name="Chevron 60">
                <a:extLst>
                  <a:ext uri="{FF2B5EF4-FFF2-40B4-BE49-F238E27FC236}">
                    <a16:creationId xmlns:a16="http://schemas.microsoft.com/office/drawing/2014/main" id="{66D365F6-DAC6-4C8E-A146-4EAEEFC1A43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63" name="Group 84">
              <a:extLst>
                <a:ext uri="{FF2B5EF4-FFF2-40B4-BE49-F238E27FC236}">
                  <a16:creationId xmlns:a16="http://schemas.microsoft.com/office/drawing/2014/main" id="{32007FA1-DAAC-49FB-8B82-1F9674DD53B9}"/>
                </a:ext>
              </a:extLst>
            </p:cNvPr>
            <p:cNvGrpSpPr/>
            <p:nvPr/>
          </p:nvGrpSpPr>
          <p:grpSpPr>
            <a:xfrm>
              <a:off x="9278748" y="2973444"/>
              <a:ext cx="1951819" cy="1065690"/>
              <a:chOff x="2118624" y="4456378"/>
              <a:chExt cx="1951819" cy="106569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9042B0-4BF9-490B-B433-4E8587CCFD88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Azure Databricks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935A7-8E30-40AC-B2A0-CBB570DB4F80}"/>
                  </a:ext>
                </a:extLst>
              </p:cNvPr>
              <p:cNvSpPr txBox="1"/>
              <p:nvPr/>
            </p:nvSpPr>
            <p:spPr>
              <a:xfrm>
                <a:off x="2118624" y="4691071"/>
                <a:ext cx="195181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marL="171450" indent="-171450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Create an Azure Databricks workspace.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/>
                  <a:cs typeface="+mn-lt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Configure necessary clusters and libraries. </a:t>
                </a:r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</p:grpSp>
      </p:grpSp>
      <p:grpSp>
        <p:nvGrpSpPr>
          <p:cNvPr id="69" name="Group 91">
            <a:extLst>
              <a:ext uri="{FF2B5EF4-FFF2-40B4-BE49-F238E27FC236}">
                <a16:creationId xmlns:a16="http://schemas.microsoft.com/office/drawing/2014/main" id="{2E6FCFCA-BC93-49CB-BD95-216487819452}"/>
              </a:ext>
            </a:extLst>
          </p:cNvPr>
          <p:cNvGrpSpPr/>
          <p:nvPr/>
        </p:nvGrpSpPr>
        <p:grpSpPr>
          <a:xfrm flipH="1">
            <a:off x="664056" y="3408231"/>
            <a:ext cx="2336142" cy="1053820"/>
            <a:chOff x="9023213" y="2970454"/>
            <a:chExt cx="2336142" cy="1076570"/>
          </a:xfrm>
        </p:grpSpPr>
        <p:grpSp>
          <p:nvGrpSpPr>
            <p:cNvPr id="70" name="Group 108">
              <a:extLst>
                <a:ext uri="{FF2B5EF4-FFF2-40B4-BE49-F238E27FC236}">
                  <a16:creationId xmlns:a16="http://schemas.microsoft.com/office/drawing/2014/main" id="{8DEA31B7-7071-457F-BA8F-63E8F00E03D0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75" name="Oval 113">
                <a:extLst>
                  <a:ext uri="{FF2B5EF4-FFF2-40B4-BE49-F238E27FC236}">
                    <a16:creationId xmlns:a16="http://schemas.microsoft.com/office/drawing/2014/main" id="{9F0CFD03-9FBE-4261-808E-4A97DC2D73A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76" name="Chevron 60">
                <a:extLst>
                  <a:ext uri="{FF2B5EF4-FFF2-40B4-BE49-F238E27FC236}">
                    <a16:creationId xmlns:a16="http://schemas.microsoft.com/office/drawing/2014/main" id="{D789CEF9-B5E2-4CB5-8061-0D1F3ADB22AA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1" name="Group 109">
              <a:extLst>
                <a:ext uri="{FF2B5EF4-FFF2-40B4-BE49-F238E27FC236}">
                  <a16:creationId xmlns:a16="http://schemas.microsoft.com/office/drawing/2014/main" id="{66F87315-D453-4CE4-A156-02E4695AFD96}"/>
                </a:ext>
              </a:extLst>
            </p:cNvPr>
            <p:cNvGrpSpPr/>
            <p:nvPr/>
          </p:nvGrpSpPr>
          <p:grpSpPr>
            <a:xfrm>
              <a:off x="9235817" y="2970454"/>
              <a:ext cx="2123538" cy="1076570"/>
              <a:chOff x="2075693" y="4453388"/>
              <a:chExt cx="2123538" cy="107657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2EFFB03-0B56-4315-AC5C-5A9852948D60}"/>
                  </a:ext>
                </a:extLst>
              </p:cNvPr>
              <p:cNvSpPr txBox="1"/>
              <p:nvPr/>
            </p:nvSpPr>
            <p:spPr>
              <a:xfrm>
                <a:off x="2140088" y="4453388"/>
                <a:ext cx="1930354" cy="2829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/>
                  </a:rPr>
                  <a:t>Time-Series Analysis</a:t>
                </a:r>
                <a:endParaRPr lang="en-US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A5B702A-374C-45EC-9B5A-8B6929DDBE2A}"/>
                  </a:ext>
                </a:extLst>
              </p:cNvPr>
              <p:cNvSpPr txBox="1"/>
              <p:nvPr/>
            </p:nvSpPr>
            <p:spPr>
              <a:xfrm>
                <a:off x="2075693" y="4681021"/>
                <a:ext cx="2123538" cy="8489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Perform 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trend analysis,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seasonality 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detection, and 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anomaly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detection using appropriate queries. 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AAFD816B-7F7D-46C0-98C6-C060B42C9CDB}"/>
              </a:ext>
            </a:extLst>
          </p:cNvPr>
          <p:cNvGrpSpPr/>
          <p:nvPr/>
        </p:nvGrpSpPr>
        <p:grpSpPr>
          <a:xfrm flipH="1">
            <a:off x="1456491" y="1673113"/>
            <a:ext cx="2658115" cy="1162281"/>
            <a:chOff x="9023213" y="2973444"/>
            <a:chExt cx="2658115" cy="1162281"/>
          </a:xfrm>
        </p:grpSpPr>
        <p:grpSp>
          <p:nvGrpSpPr>
            <p:cNvPr id="78" name="Group 101">
              <a:extLst>
                <a:ext uri="{FF2B5EF4-FFF2-40B4-BE49-F238E27FC236}">
                  <a16:creationId xmlns:a16="http://schemas.microsoft.com/office/drawing/2014/main" id="{1601307C-E762-47F5-B4F0-067BCFCF7A1C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83" name="Oval 106">
                <a:extLst>
                  <a:ext uri="{FF2B5EF4-FFF2-40B4-BE49-F238E27FC236}">
                    <a16:creationId xmlns:a16="http://schemas.microsoft.com/office/drawing/2014/main" id="{9547E2F2-012B-4A71-8615-55157B3BAC5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84" name="Chevron 60">
                <a:extLst>
                  <a:ext uri="{FF2B5EF4-FFF2-40B4-BE49-F238E27FC236}">
                    <a16:creationId xmlns:a16="http://schemas.microsoft.com/office/drawing/2014/main" id="{BFE07F83-3443-4DDD-8A30-CF7C2FF66C63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79" name="Group 102">
              <a:extLst>
                <a:ext uri="{FF2B5EF4-FFF2-40B4-BE49-F238E27FC236}">
                  <a16:creationId xmlns:a16="http://schemas.microsoft.com/office/drawing/2014/main" id="{118D6A6F-3720-45F8-9E9F-048CA7C9C509}"/>
                </a:ext>
              </a:extLst>
            </p:cNvPr>
            <p:cNvGrpSpPr/>
            <p:nvPr/>
          </p:nvGrpSpPr>
          <p:grpSpPr>
            <a:xfrm>
              <a:off x="9149959" y="2973444"/>
              <a:ext cx="2531369" cy="1162281"/>
              <a:chOff x="1989835" y="4456378"/>
              <a:chExt cx="2531369" cy="1162281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16B0BE-EDB0-4C8A-AA06-A6785A99137A}"/>
                  </a:ext>
                </a:extLst>
              </p:cNvPr>
              <p:cNvSpPr txBox="1"/>
              <p:nvPr/>
            </p:nvSpPr>
            <p:spPr>
              <a:xfrm>
                <a:off x="2140088" y="4456378"/>
                <a:ext cx="1930354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Visualization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1BC6E69-BC7B-4F3B-9510-E10393F8AEF9}"/>
                  </a:ext>
                </a:extLst>
              </p:cNvPr>
              <p:cNvSpPr txBox="1"/>
              <p:nvPr/>
            </p:nvSpPr>
            <p:spPr>
              <a:xfrm>
                <a:off x="1989835" y="4787662"/>
                <a:ext cx="2531369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marL="171450" indent="-171450" algn="r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Utilize Databricks notebooks for interactive visualization</a:t>
                </a:r>
              </a:p>
              <a:p>
                <a:pPr marL="171450" indent="-171450" algn="r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 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Plot trends, seasonality, and anomalies.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 </a:t>
                </a:r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endParaRPr>
              </a:p>
            </p:txBody>
          </p:sp>
        </p:grpSp>
      </p:grpSp>
      <p:grpSp>
        <p:nvGrpSpPr>
          <p:cNvPr id="85" name="Group 93">
            <a:extLst>
              <a:ext uri="{FF2B5EF4-FFF2-40B4-BE49-F238E27FC236}">
                <a16:creationId xmlns:a16="http://schemas.microsoft.com/office/drawing/2014/main" id="{A6E8CCB7-C0C0-42FA-AC28-7A9828407066}"/>
              </a:ext>
            </a:extLst>
          </p:cNvPr>
          <p:cNvGrpSpPr/>
          <p:nvPr/>
        </p:nvGrpSpPr>
        <p:grpSpPr>
          <a:xfrm flipH="1">
            <a:off x="1327703" y="5174673"/>
            <a:ext cx="2786903" cy="1246729"/>
            <a:chOff x="9023213" y="2996321"/>
            <a:chExt cx="2786903" cy="1246729"/>
          </a:xfrm>
        </p:grpSpPr>
        <p:grpSp>
          <p:nvGrpSpPr>
            <p:cNvPr id="86" name="Group 94">
              <a:extLst>
                <a:ext uri="{FF2B5EF4-FFF2-40B4-BE49-F238E27FC236}">
                  <a16:creationId xmlns:a16="http://schemas.microsoft.com/office/drawing/2014/main" id="{B61EBA46-548D-4223-96FC-1F50E05D0522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91" name="Oval 99">
                <a:extLst>
                  <a:ext uri="{FF2B5EF4-FFF2-40B4-BE49-F238E27FC236}">
                    <a16:creationId xmlns:a16="http://schemas.microsoft.com/office/drawing/2014/main" id="{42FD7C24-86B0-4268-9208-A8CF8FB5F338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92" name="Chevron 60">
                <a:extLst>
                  <a:ext uri="{FF2B5EF4-FFF2-40B4-BE49-F238E27FC236}">
                    <a16:creationId xmlns:a16="http://schemas.microsoft.com/office/drawing/2014/main" id="{D8B35F6B-BC27-45BA-857F-456B18705FAF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grpSp>
          <p:nvGrpSpPr>
            <p:cNvPr id="87" name="Group 95">
              <a:extLst>
                <a:ext uri="{FF2B5EF4-FFF2-40B4-BE49-F238E27FC236}">
                  <a16:creationId xmlns:a16="http://schemas.microsoft.com/office/drawing/2014/main" id="{64B90DCF-BF9C-4774-828A-ED60282E2B1E}"/>
                </a:ext>
              </a:extLst>
            </p:cNvPr>
            <p:cNvGrpSpPr/>
            <p:nvPr/>
          </p:nvGrpSpPr>
          <p:grpSpPr>
            <a:xfrm>
              <a:off x="9321678" y="3027106"/>
              <a:ext cx="2488438" cy="1215944"/>
              <a:chOff x="2161554" y="4510040"/>
              <a:chExt cx="2488438" cy="1215944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8D0304B-B9F2-4B5B-8A87-389F2C505B51}"/>
                  </a:ext>
                </a:extLst>
              </p:cNvPr>
              <p:cNvSpPr txBox="1"/>
              <p:nvPr/>
            </p:nvSpPr>
            <p:spPr>
              <a:xfrm>
                <a:off x="2161554" y="4510040"/>
                <a:ext cx="237038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Load Data from Blob Storage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44E021-BEA3-41C1-82E6-E9D54512AA33}"/>
                  </a:ext>
                </a:extLst>
              </p:cNvPr>
              <p:cNvSpPr txBox="1"/>
              <p:nvPr/>
            </p:nvSpPr>
            <p:spPr>
              <a:xfrm>
                <a:off x="2236680" y="4894987"/>
                <a:ext cx="2413312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spAutoFit/>
              </a:bodyPr>
              <a:lstStyle/>
              <a:p>
                <a:pPr marL="171450" indent="-171450" algn="r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Connect Azure Databricks to your Azure Storage Account.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/>
                  <a:cs typeface="+mn-lt"/>
                </a:endParaRPr>
              </a:p>
              <a:p>
                <a:pPr marL="171450" indent="-171450" algn="r">
                  <a:buFont typeface="Arial"/>
                  <a:buChar char="•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 Load time-stamped data into Spark Data Frame.</a:t>
                </a:r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</p:grpSp>
      </p:grpSp>
      <p:sp>
        <p:nvSpPr>
          <p:cNvPr id="94" name="Right Triangle 17">
            <a:extLst>
              <a:ext uri="{FF2B5EF4-FFF2-40B4-BE49-F238E27FC236}">
                <a16:creationId xmlns:a16="http://schemas.microsoft.com/office/drawing/2014/main" id="{27C45F36-559A-D64B-7CC2-AB5771C0FE6D}"/>
              </a:ext>
            </a:extLst>
          </p:cNvPr>
          <p:cNvSpPr/>
          <p:nvPr/>
        </p:nvSpPr>
        <p:spPr>
          <a:xfrm>
            <a:off x="5945632" y="2754987"/>
            <a:ext cx="332129" cy="417603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93" name="Picture 92" descr="A screenshot of a computer&#10;&#10;Description automatically generated">
            <a:extLst>
              <a:ext uri="{FF2B5EF4-FFF2-40B4-BE49-F238E27FC236}">
                <a16:creationId xmlns:a16="http://schemas.microsoft.com/office/drawing/2014/main" id="{10C5D256-2BE3-440A-5C15-85C970A7C6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072" t="51824" r="50210" b="35002"/>
          <a:stretch/>
        </p:blipFill>
        <p:spPr>
          <a:xfrm>
            <a:off x="6938725" y="2758391"/>
            <a:ext cx="595293" cy="517920"/>
          </a:xfrm>
          <a:prstGeom prst="rect">
            <a:avLst/>
          </a:prstGeom>
        </p:spPr>
      </p:pic>
      <p:pic>
        <p:nvPicPr>
          <p:cNvPr id="95" name="Picture 94" descr="Azure Databricks Logo PNG Vector (AI, PDF, SVG) Free Download">
            <a:extLst>
              <a:ext uri="{FF2B5EF4-FFF2-40B4-BE49-F238E27FC236}">
                <a16:creationId xmlns:a16="http://schemas.microsoft.com/office/drawing/2014/main" id="{EF33DE98-1092-5A99-DEE0-5AB9CBD82C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655" y="4468700"/>
            <a:ext cx="526693" cy="560770"/>
          </a:xfrm>
          <a:prstGeom prst="rect">
            <a:avLst/>
          </a:prstGeom>
        </p:spPr>
      </p:pic>
      <p:pic>
        <p:nvPicPr>
          <p:cNvPr id="96" name="Picture 95" descr="Data visualization Generic Blue icon">
            <a:extLst>
              <a:ext uri="{FF2B5EF4-FFF2-40B4-BE49-F238E27FC236}">
                <a16:creationId xmlns:a16="http://schemas.microsoft.com/office/drawing/2014/main" id="{58ADD223-77A4-D47C-EA11-4E9F11A983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3930" y="2743803"/>
            <a:ext cx="479604" cy="490337"/>
          </a:xfrm>
          <a:prstGeom prst="rect">
            <a:avLst/>
          </a:prstGeom>
        </p:spPr>
      </p:pic>
      <p:pic>
        <p:nvPicPr>
          <p:cNvPr id="97" name="Picture 96" descr="Time Series Analysis Vector Icon 28165510 Vector Art at Vecteezy">
            <a:extLst>
              <a:ext uri="{FF2B5EF4-FFF2-40B4-BE49-F238E27FC236}">
                <a16:creationId xmlns:a16="http://schemas.microsoft.com/office/drawing/2014/main" id="{F6E3BFA9-DAE6-7DC6-0748-B7FDD965AF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3197" y="4611240"/>
            <a:ext cx="404478" cy="415210"/>
          </a:xfrm>
          <a:prstGeom prst="rect">
            <a:avLst/>
          </a:prstGeom>
        </p:spPr>
      </p:pic>
      <p:pic>
        <p:nvPicPr>
          <p:cNvPr id="33" name="Picture 32" descr="Mounting Azure Blob Storage to DBFS | by Harun Raseed Basheer | Medium">
            <a:extLst>
              <a:ext uri="{FF2B5EF4-FFF2-40B4-BE49-F238E27FC236}">
                <a16:creationId xmlns:a16="http://schemas.microsoft.com/office/drawing/2014/main" id="{DD7AF2E7-AD66-4E58-6B6D-F1388C325E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2513" y="4814001"/>
            <a:ext cx="736242" cy="3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1EDC-514C-018E-1902-5A1D1546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83C46-97F2-FC08-1117-A50C07529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7" y="747340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000" b="1" dirty="0">
                <a:solidFill>
                  <a:srgbClr val="202124"/>
                </a:solidFill>
                <a:latin typeface="Bookman Old Style"/>
                <a:cs typeface="Arial"/>
              </a:rPr>
              <a:t>IMPLEMENTATION</a:t>
            </a:r>
            <a:endParaRPr lang="en-US" sz="4000">
              <a:solidFill>
                <a:srgbClr val="202124"/>
              </a:solidFill>
              <a:latin typeface="Bookman Old Style"/>
              <a:cs typeface="Arial"/>
            </a:endParaRPr>
          </a:p>
          <a:p>
            <a:endParaRPr lang="en-US" sz="3600" b="1" dirty="0">
              <a:solidFill>
                <a:srgbClr val="000000"/>
              </a:solidFill>
              <a:latin typeface="Bookman Old Styl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7F072-5CD5-5F77-246E-0AF633C014E8}"/>
              </a:ext>
            </a:extLst>
          </p:cNvPr>
          <p:cNvSpPr txBox="1"/>
          <p:nvPr/>
        </p:nvSpPr>
        <p:spPr>
          <a:xfrm>
            <a:off x="941183" y="1767520"/>
            <a:ext cx="657063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cs typeface="Arial"/>
              </a:rPr>
              <a:t>Steps - How to Implement:</a:t>
            </a:r>
            <a:endParaRPr 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A6361-6A60-D16E-00AC-023E17800118}"/>
              </a:ext>
            </a:extLst>
          </p:cNvPr>
          <p:cNvSpPr txBox="1"/>
          <p:nvPr/>
        </p:nvSpPr>
        <p:spPr>
          <a:xfrm>
            <a:off x="1735964" y="2181359"/>
            <a:ext cx="873348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rgbClr val="000000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Set up an Azure Databricks environment.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Configure clusters and libraries.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Connect to Azure Blob Storage.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Load time-stamped data into Spark Data Frame.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Implement Py Spark SQL queries for trend analysis.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Implement Py Spark SQL queries for seasonality detection.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Implement Py Spark SQL queries for anomaly detection.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cs typeface="Arial"/>
              </a:rPr>
              <a:t>Visualize the results using Databricks notebooks.</a:t>
            </a:r>
            <a:endParaRPr lang="en-US">
              <a:cs typeface="Arial"/>
            </a:endParaRPr>
          </a:p>
          <a:p>
            <a:pPr marL="342900" indent="-342900" algn="l"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113EA4C-9A45-4D55-9C60-B28145AACE74}"/>
              </a:ext>
            </a:extLst>
          </p:cNvPr>
          <p:cNvSpPr txBox="1">
            <a:spLocks/>
          </p:cNvSpPr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ko-KR" sz="4400" dirty="0">
                <a:latin typeface="+mj-lt"/>
                <a:ea typeface="+mj-ea"/>
                <a:cs typeface="+mj-cs"/>
              </a:rPr>
              <a:t>Create a Blob Storage and container 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251A1AC-9942-BCD4-B65B-41DC6C8C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" y="1789627"/>
            <a:ext cx="5828261" cy="327839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B7776AE-764F-9336-8B5E-5368B715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46" y="3517542"/>
            <a:ext cx="5828261" cy="32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720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Kailash 124</cp:lastModifiedBy>
  <cp:revision>990</cp:revision>
  <dcterms:created xsi:type="dcterms:W3CDTF">2020-01-20T05:08:25Z</dcterms:created>
  <dcterms:modified xsi:type="dcterms:W3CDTF">2024-01-13T04:52:27Z</dcterms:modified>
</cp:coreProperties>
</file>